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663" r:id="rId3"/>
    <p:sldId id="257" r:id="rId4"/>
    <p:sldId id="664" r:id="rId5"/>
    <p:sldId id="264" r:id="rId6"/>
    <p:sldId id="258" r:id="rId7"/>
    <p:sldId id="699" r:id="rId8"/>
    <p:sldId id="711" r:id="rId9"/>
    <p:sldId id="708" r:id="rId10"/>
    <p:sldId id="272" r:id="rId11"/>
    <p:sldId id="271" r:id="rId12"/>
    <p:sldId id="268" r:id="rId13"/>
    <p:sldId id="267" r:id="rId14"/>
    <p:sldId id="273" r:id="rId15"/>
    <p:sldId id="274" r:id="rId16"/>
    <p:sldId id="275" r:id="rId17"/>
    <p:sldId id="280" r:id="rId18"/>
    <p:sldId id="712" r:id="rId19"/>
    <p:sldId id="277" r:id="rId20"/>
    <p:sldId id="278" r:id="rId21"/>
    <p:sldId id="279" r:id="rId22"/>
    <p:sldId id="282" r:id="rId23"/>
    <p:sldId id="281" r:id="rId24"/>
    <p:sldId id="665" r:id="rId25"/>
    <p:sldId id="283" r:id="rId26"/>
    <p:sldId id="676" r:id="rId27"/>
    <p:sldId id="677" r:id="rId28"/>
    <p:sldId id="671" r:id="rId29"/>
    <p:sldId id="672" r:id="rId30"/>
    <p:sldId id="673" r:id="rId31"/>
    <p:sldId id="675" r:id="rId32"/>
    <p:sldId id="678" r:id="rId33"/>
    <p:sldId id="674" r:id="rId34"/>
    <p:sldId id="698" r:id="rId35"/>
    <p:sldId id="701" r:id="rId36"/>
    <p:sldId id="700" r:id="rId37"/>
    <p:sldId id="713" r:id="rId38"/>
    <p:sldId id="714" r:id="rId39"/>
    <p:sldId id="290" r:id="rId40"/>
    <p:sldId id="260" r:id="rId41"/>
    <p:sldId id="291" r:id="rId42"/>
    <p:sldId id="287" r:id="rId43"/>
    <p:sldId id="289" r:id="rId44"/>
    <p:sldId id="703" r:id="rId45"/>
    <p:sldId id="719" r:id="rId46"/>
    <p:sldId id="718" r:id="rId47"/>
    <p:sldId id="707" r:id="rId48"/>
    <p:sldId id="715" r:id="rId49"/>
    <p:sldId id="716" r:id="rId50"/>
    <p:sldId id="720" r:id="rId51"/>
    <p:sldId id="721" r:id="rId52"/>
    <p:sldId id="717" r:id="rId53"/>
    <p:sldId id="697" r:id="rId54"/>
    <p:sldId id="722" r:id="rId55"/>
    <p:sldId id="288" r:id="rId56"/>
    <p:sldId id="687" r:id="rId57"/>
    <p:sldId id="691" r:id="rId58"/>
    <p:sldId id="688" r:id="rId59"/>
    <p:sldId id="689" r:id="rId60"/>
    <p:sldId id="690" r:id="rId61"/>
    <p:sldId id="696" r:id="rId62"/>
    <p:sldId id="670" r:id="rId63"/>
    <p:sldId id="668" r:id="rId64"/>
    <p:sldId id="669" r:id="rId65"/>
    <p:sldId id="705" r:id="rId66"/>
    <p:sldId id="680" r:id="rId67"/>
    <p:sldId id="681" r:id="rId68"/>
    <p:sldId id="682" r:id="rId69"/>
    <p:sldId id="684" r:id="rId70"/>
    <p:sldId id="706" r:id="rId71"/>
    <p:sldId id="685" r:id="rId72"/>
    <p:sldId id="686" r:id="rId73"/>
    <p:sldId id="709" r:id="rId74"/>
    <p:sldId id="710" r:id="rId75"/>
    <p:sldId id="679" r:id="rId76"/>
    <p:sldId id="693" r:id="rId77"/>
    <p:sldId id="694" r:id="rId78"/>
    <p:sldId id="695" r:id="rId79"/>
    <p:sldId id="723" r:id="rId80"/>
    <p:sldId id="692" r:id="rId81"/>
    <p:sldId id="702" r:id="rId82"/>
  </p:sldIdLst>
  <p:sldSz cx="12192000" cy="6858000"/>
  <p:notesSz cx="6858000" cy="9144000"/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81B20"/>
    <a:srgbClr val="0153B0"/>
    <a:srgbClr val="D86ECC"/>
    <a:srgbClr val="19191F"/>
    <a:srgbClr val="FFF5F9"/>
    <a:srgbClr val="776AE7"/>
    <a:srgbClr val="191920"/>
    <a:srgbClr val="003A81"/>
    <a:srgbClr val="201E27"/>
    <a:srgbClr val="FF57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858"/>
    <p:restoredTop sz="96197"/>
  </p:normalViewPr>
  <p:slideViewPr>
    <p:cSldViewPr snapToGrid="0">
      <p:cViewPr>
        <p:scale>
          <a:sx n="93" d="100"/>
          <a:sy n="93" d="100"/>
        </p:scale>
        <p:origin x="96" y="8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770E33C2-8FDB-1A91-F7C5-5E089DC830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B22E8017-C06A-EBCF-0A40-FE7F2183B3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/>
              <a:t>Klicka här för att ändra mall för underrubrikformat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B81EF7D2-0D82-681E-3846-C679F3DCD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FBC64-5230-884F-B87A-6D0491D4D702}" type="datetimeFigureOut">
              <a:rPr lang="sv-SE" smtClean="0"/>
              <a:t>2024-04-11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82EF191E-8023-7009-4655-2F01787CEF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1160BA54-2414-E7F7-45A4-060C62AFF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E828E-CE79-B742-A813-6A4F5A0DB446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74580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Rubrik och lodrä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4066E395-7C78-586D-1D73-2A5EDA961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lodrät text 2">
            <a:extLst>
              <a:ext uri="{FF2B5EF4-FFF2-40B4-BE49-F238E27FC236}">
                <a16:creationId xmlns:a16="http://schemas.microsoft.com/office/drawing/2014/main" id="{AC36E9B8-AC36-6697-2A87-54915A2CE9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426FD7B6-907A-9ACE-6591-6B85BF15DE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FBC64-5230-884F-B87A-6D0491D4D702}" type="datetimeFigureOut">
              <a:rPr lang="sv-SE" smtClean="0"/>
              <a:t>2024-04-11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C4242583-BE5E-0A58-27C4-BD73A4ABE0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DF8F7417-0AD2-3D0F-DCBC-21B0637A2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E828E-CE79-B742-A813-6A4F5A0DB446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6100421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ät rubrik oc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rät rubrik 1">
            <a:extLst>
              <a:ext uri="{FF2B5EF4-FFF2-40B4-BE49-F238E27FC236}">
                <a16:creationId xmlns:a16="http://schemas.microsoft.com/office/drawing/2014/main" id="{87064526-D699-7173-3398-8B59D165595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lodrät text 2">
            <a:extLst>
              <a:ext uri="{FF2B5EF4-FFF2-40B4-BE49-F238E27FC236}">
                <a16:creationId xmlns:a16="http://schemas.microsoft.com/office/drawing/2014/main" id="{28958C4B-2D45-19CB-DCDE-1DE96C796E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E0F4225F-8C51-AD26-F523-50A7910D27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FBC64-5230-884F-B87A-6D0491D4D702}" type="datetimeFigureOut">
              <a:rPr lang="sv-SE" smtClean="0"/>
              <a:t>2024-04-11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3F3F5710-52E4-46EE-2393-7CC97C3427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0AC53CF9-337F-5C83-7FBA-8E439A676C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E828E-CE79-B742-A813-6A4F5A0DB446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7347438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F30CCEC6-52A9-6F32-922D-96138C536E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3AAC97DF-BA88-72AB-F1B9-6E01C74951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30DA3C3A-A513-F5DB-C2C4-59047CEA6E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FBC64-5230-884F-B87A-6D0491D4D702}" type="datetimeFigureOut">
              <a:rPr lang="sv-SE" smtClean="0"/>
              <a:t>2024-04-11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D122387A-FB9A-4772-F39D-9EF123C86F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3B03A4EF-B1DC-432B-083D-BE4F4A340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E828E-CE79-B742-A813-6A4F5A0DB446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3048465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vsnitts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254135A9-C806-5CE6-2E35-EE125177CC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FBB6AC8A-8943-30FF-9676-B5D83D2D0D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B6950FD3-971C-F308-DEFD-5430D96CDA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FBC64-5230-884F-B87A-6D0491D4D702}" type="datetimeFigureOut">
              <a:rPr lang="sv-SE" smtClean="0"/>
              <a:t>2024-04-11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4FAF3D83-08C3-A28B-7960-B04568CA9D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0465E935-EDDA-7D32-1461-9977E5DDE5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E828E-CE79-B742-A813-6A4F5A0DB446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6813619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vå de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4779ED37-3220-CF34-93F5-4FA4E3619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8F760676-B0A4-BEE5-C503-6D68B9DBE0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innehåll 3">
            <a:extLst>
              <a:ext uri="{FF2B5EF4-FFF2-40B4-BE49-F238E27FC236}">
                <a16:creationId xmlns:a16="http://schemas.microsoft.com/office/drawing/2014/main" id="{0E42D7A3-1134-0E26-28F3-29F453DF9E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5" name="Platshållare för datum 4">
            <a:extLst>
              <a:ext uri="{FF2B5EF4-FFF2-40B4-BE49-F238E27FC236}">
                <a16:creationId xmlns:a16="http://schemas.microsoft.com/office/drawing/2014/main" id="{32851E60-0020-8CF5-2230-4F3CDB6D67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FBC64-5230-884F-B87A-6D0491D4D702}" type="datetimeFigureOut">
              <a:rPr lang="sv-SE" smtClean="0"/>
              <a:t>2024-04-11</a:t>
            </a:fld>
            <a:endParaRPr lang="sv-SE"/>
          </a:p>
        </p:txBody>
      </p:sp>
      <p:sp>
        <p:nvSpPr>
          <p:cNvPr id="6" name="Platshållare för sidfot 5">
            <a:extLst>
              <a:ext uri="{FF2B5EF4-FFF2-40B4-BE49-F238E27FC236}">
                <a16:creationId xmlns:a16="http://schemas.microsoft.com/office/drawing/2014/main" id="{6EC38B47-60AF-E9A2-295C-EDF7F0F95E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Platshållare för bildnummer 6">
            <a:extLst>
              <a:ext uri="{FF2B5EF4-FFF2-40B4-BE49-F238E27FC236}">
                <a16:creationId xmlns:a16="http://schemas.microsoft.com/office/drawing/2014/main" id="{A3132807-9572-8807-0A33-500257FE3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E828E-CE79-B742-A813-6A4F5A0DB446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1652427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Jämföre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E2D02F47-9BB9-9B8E-7CC3-41AE0E8EF6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8AE13FAF-5CAB-AC5B-2029-BB8E4A3AD0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4" name="Platshållare för innehåll 3">
            <a:extLst>
              <a:ext uri="{FF2B5EF4-FFF2-40B4-BE49-F238E27FC236}">
                <a16:creationId xmlns:a16="http://schemas.microsoft.com/office/drawing/2014/main" id="{3E8F2023-DC38-041F-E8BF-7CA5D60610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id="{4A9D28B8-B967-E333-7173-43C410657F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6" name="Platshållare för innehåll 5">
            <a:extLst>
              <a:ext uri="{FF2B5EF4-FFF2-40B4-BE49-F238E27FC236}">
                <a16:creationId xmlns:a16="http://schemas.microsoft.com/office/drawing/2014/main" id="{FE692662-40CE-93FF-3508-B6D806AF60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7" name="Platshållare för datum 6">
            <a:extLst>
              <a:ext uri="{FF2B5EF4-FFF2-40B4-BE49-F238E27FC236}">
                <a16:creationId xmlns:a16="http://schemas.microsoft.com/office/drawing/2014/main" id="{F0AFC951-1EFE-0B2B-7D82-19E31DC9C4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FBC64-5230-884F-B87A-6D0491D4D702}" type="datetimeFigureOut">
              <a:rPr lang="sv-SE" smtClean="0"/>
              <a:t>2024-04-11</a:t>
            </a:fld>
            <a:endParaRPr lang="sv-SE"/>
          </a:p>
        </p:txBody>
      </p:sp>
      <p:sp>
        <p:nvSpPr>
          <p:cNvPr id="8" name="Platshållare för sidfot 7">
            <a:extLst>
              <a:ext uri="{FF2B5EF4-FFF2-40B4-BE49-F238E27FC236}">
                <a16:creationId xmlns:a16="http://schemas.microsoft.com/office/drawing/2014/main" id="{08B86DFC-E295-36D2-2F27-35BB2E741F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9" name="Platshållare för bildnummer 8">
            <a:extLst>
              <a:ext uri="{FF2B5EF4-FFF2-40B4-BE49-F238E27FC236}">
                <a16:creationId xmlns:a16="http://schemas.microsoft.com/office/drawing/2014/main" id="{B0BBE8D0-646F-51BB-8061-58876F32D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E828E-CE79-B742-A813-6A4F5A0DB446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907784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109F9787-2780-E7D2-641A-EEF3B27A5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datum 2">
            <a:extLst>
              <a:ext uri="{FF2B5EF4-FFF2-40B4-BE49-F238E27FC236}">
                <a16:creationId xmlns:a16="http://schemas.microsoft.com/office/drawing/2014/main" id="{639308D8-0099-E2E7-4272-DD82E5B3C1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FBC64-5230-884F-B87A-6D0491D4D702}" type="datetimeFigureOut">
              <a:rPr lang="sv-SE" smtClean="0"/>
              <a:t>2024-04-11</a:t>
            </a:fld>
            <a:endParaRPr lang="sv-SE"/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BB5C2FF2-557D-D5A2-7EB9-AF48B4F064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F1B02506-2066-9DF2-FD7C-A989182CE7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E828E-CE79-B742-A813-6A4F5A0DB446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0517443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datum 1">
            <a:extLst>
              <a:ext uri="{FF2B5EF4-FFF2-40B4-BE49-F238E27FC236}">
                <a16:creationId xmlns:a16="http://schemas.microsoft.com/office/drawing/2014/main" id="{15370091-5D82-CF49-5434-75E1FE2CE2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FBC64-5230-884F-B87A-6D0491D4D702}" type="datetimeFigureOut">
              <a:rPr lang="sv-SE" smtClean="0"/>
              <a:t>2024-04-11</a:t>
            </a:fld>
            <a:endParaRPr lang="sv-SE"/>
          </a:p>
        </p:txBody>
      </p:sp>
      <p:sp>
        <p:nvSpPr>
          <p:cNvPr id="3" name="Platshållare för sidfot 2">
            <a:extLst>
              <a:ext uri="{FF2B5EF4-FFF2-40B4-BE49-F238E27FC236}">
                <a16:creationId xmlns:a16="http://schemas.microsoft.com/office/drawing/2014/main" id="{716FF7B8-4E7B-FE83-014F-C21C1AF698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Platshållare för bildnummer 3">
            <a:extLst>
              <a:ext uri="{FF2B5EF4-FFF2-40B4-BE49-F238E27FC236}">
                <a16:creationId xmlns:a16="http://schemas.microsoft.com/office/drawing/2014/main" id="{ABAC5BA1-6AF0-CD78-5830-B68C51F96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E828E-CE79-B742-A813-6A4F5A0DB446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4955067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ext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9FF93FA4-8CA5-EFB7-52E2-6BECFFFD14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C17C14F3-5F94-A041-B5ED-0707B91278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text 3">
            <a:extLst>
              <a:ext uri="{FF2B5EF4-FFF2-40B4-BE49-F238E27FC236}">
                <a16:creationId xmlns:a16="http://schemas.microsoft.com/office/drawing/2014/main" id="{BFAB1E24-325C-2982-45AF-37C848C83B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5" name="Platshållare för datum 4">
            <a:extLst>
              <a:ext uri="{FF2B5EF4-FFF2-40B4-BE49-F238E27FC236}">
                <a16:creationId xmlns:a16="http://schemas.microsoft.com/office/drawing/2014/main" id="{D157B17F-7DBB-68DD-E95A-D6F2CC9D55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FBC64-5230-884F-B87A-6D0491D4D702}" type="datetimeFigureOut">
              <a:rPr lang="sv-SE" smtClean="0"/>
              <a:t>2024-04-11</a:t>
            </a:fld>
            <a:endParaRPr lang="sv-SE"/>
          </a:p>
        </p:txBody>
      </p:sp>
      <p:sp>
        <p:nvSpPr>
          <p:cNvPr id="6" name="Platshållare för sidfot 5">
            <a:extLst>
              <a:ext uri="{FF2B5EF4-FFF2-40B4-BE49-F238E27FC236}">
                <a16:creationId xmlns:a16="http://schemas.microsoft.com/office/drawing/2014/main" id="{4AD6C59C-FF5C-8624-6BC4-2652B198AD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Platshållare för bildnummer 6">
            <a:extLst>
              <a:ext uri="{FF2B5EF4-FFF2-40B4-BE49-F238E27FC236}">
                <a16:creationId xmlns:a16="http://schemas.microsoft.com/office/drawing/2014/main" id="{7D29B9E3-E6CB-7D6A-31BA-A92A5CDF9E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E828E-CE79-B742-A813-6A4F5A0DB446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6928454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C1AEF592-9338-79EA-82D0-EB526C33E9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bild 2">
            <a:extLst>
              <a:ext uri="{FF2B5EF4-FFF2-40B4-BE49-F238E27FC236}">
                <a16:creationId xmlns:a16="http://schemas.microsoft.com/office/drawing/2014/main" id="{FB66F7D3-71EB-82E5-5663-FC57C4610BC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sv-SE"/>
          </a:p>
        </p:txBody>
      </p:sp>
      <p:sp>
        <p:nvSpPr>
          <p:cNvPr id="4" name="Platshållare för text 3">
            <a:extLst>
              <a:ext uri="{FF2B5EF4-FFF2-40B4-BE49-F238E27FC236}">
                <a16:creationId xmlns:a16="http://schemas.microsoft.com/office/drawing/2014/main" id="{1C543041-05C5-2C24-3B20-B58BAC63E0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5" name="Platshållare för datum 4">
            <a:extLst>
              <a:ext uri="{FF2B5EF4-FFF2-40B4-BE49-F238E27FC236}">
                <a16:creationId xmlns:a16="http://schemas.microsoft.com/office/drawing/2014/main" id="{813CF813-D0C9-243A-164F-5CEDC4F7CC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FBC64-5230-884F-B87A-6D0491D4D702}" type="datetimeFigureOut">
              <a:rPr lang="sv-SE" smtClean="0"/>
              <a:t>2024-04-11</a:t>
            </a:fld>
            <a:endParaRPr lang="sv-SE"/>
          </a:p>
        </p:txBody>
      </p:sp>
      <p:sp>
        <p:nvSpPr>
          <p:cNvPr id="6" name="Platshållare för sidfot 5">
            <a:extLst>
              <a:ext uri="{FF2B5EF4-FFF2-40B4-BE49-F238E27FC236}">
                <a16:creationId xmlns:a16="http://schemas.microsoft.com/office/drawing/2014/main" id="{64A34238-01C2-DE93-88C0-DB213BA1F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Platshållare för bildnummer 6">
            <a:extLst>
              <a:ext uri="{FF2B5EF4-FFF2-40B4-BE49-F238E27FC236}">
                <a16:creationId xmlns:a16="http://schemas.microsoft.com/office/drawing/2014/main" id="{26E35021-8492-9F1B-B616-5D35942B9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E828E-CE79-B742-A813-6A4F5A0DB446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9244213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rubrik 1">
            <a:extLst>
              <a:ext uri="{FF2B5EF4-FFF2-40B4-BE49-F238E27FC236}">
                <a16:creationId xmlns:a16="http://schemas.microsoft.com/office/drawing/2014/main" id="{C4873EBF-6B6A-8F75-082B-3279241BB7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B80E2A94-74D4-BBAD-2FB9-14F53D510C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EF034D30-F74C-A2E3-3FA1-A93D488763B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86FBC64-5230-884F-B87A-6D0491D4D702}" type="datetimeFigureOut">
              <a:rPr lang="sv-SE" smtClean="0"/>
              <a:t>2024-04-11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119E552C-0647-7DC8-54CD-F4D2226560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E7E0AC0C-9910-BA59-C6E4-9F2B436DA0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B3E828E-CE79-B742-A813-6A4F5A0DB446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0229457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Image">
            <a:extLst>
              <a:ext uri="{FF2B5EF4-FFF2-40B4-BE49-F238E27FC236}">
                <a16:creationId xmlns:a16="http://schemas.microsoft.com/office/drawing/2014/main" id="{53133F57-BD51-5E2D-81C0-9BA34A9750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1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7638"/>
            <a:ext cx="12192000" cy="656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ktangel 5">
            <a:extLst>
              <a:ext uri="{FF2B5EF4-FFF2-40B4-BE49-F238E27FC236}">
                <a16:creationId xmlns:a16="http://schemas.microsoft.com/office/drawing/2014/main" id="{B4CC65A7-8DC1-39E3-274E-F9B934F691D9}"/>
              </a:ext>
            </a:extLst>
          </p:cNvPr>
          <p:cNvSpPr/>
          <p:nvPr/>
        </p:nvSpPr>
        <p:spPr>
          <a:xfrm>
            <a:off x="-1" y="2072807"/>
            <a:ext cx="12192001" cy="2216727"/>
          </a:xfrm>
          <a:prstGeom prst="rect">
            <a:avLst/>
          </a:prstGeom>
          <a:solidFill>
            <a:srgbClr val="19191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4" name="Rubrik 1">
            <a:extLst>
              <a:ext uri="{FF2B5EF4-FFF2-40B4-BE49-F238E27FC236}">
                <a16:creationId xmlns:a16="http://schemas.microsoft.com/office/drawing/2014/main" id="{8334A07D-ADE5-13AB-D431-F9E2796877E4}"/>
              </a:ext>
            </a:extLst>
          </p:cNvPr>
          <p:cNvSpPr txBox="1">
            <a:spLocks/>
          </p:cNvSpPr>
          <p:nvPr/>
        </p:nvSpPr>
        <p:spPr>
          <a:xfrm>
            <a:off x="838200" y="251839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OpenTelemetry</a:t>
            </a:r>
            <a:endParaRPr lang="sv-SE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sv-SE" sz="3500" err="1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Making</a:t>
            </a:r>
            <a:r>
              <a:rPr lang="sv-SE" sz="3500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sense </a:t>
            </a:r>
            <a:r>
              <a:rPr lang="sv-SE" sz="3500" err="1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of</a:t>
            </a:r>
            <a:r>
              <a:rPr lang="sv-SE" sz="3500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3500" err="1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distributed</a:t>
            </a:r>
            <a:r>
              <a:rPr lang="sv-SE" sz="3500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systems</a:t>
            </a:r>
          </a:p>
        </p:txBody>
      </p:sp>
    </p:spTree>
    <p:extLst>
      <p:ext uri="{BB962C8B-B14F-4D97-AF65-F5344CB8AC3E}">
        <p14:creationId xmlns:p14="http://schemas.microsoft.com/office/powerpoint/2010/main" val="35139346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objekt 4" descr="En bild som visar klädsel, text, ärm, topp&#10;&#10;Automatiskt genererad beskrivning">
            <a:extLst>
              <a:ext uri="{FF2B5EF4-FFF2-40B4-BE49-F238E27FC236}">
                <a16:creationId xmlns:a16="http://schemas.microsoft.com/office/drawing/2014/main" id="{53643337-2C31-DE7F-8375-6EDF1C8BF9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98" y="0"/>
            <a:ext cx="12154601" cy="6879166"/>
          </a:xfrm>
          <a:prstGeom prst="rect">
            <a:avLst/>
          </a:prstGeom>
        </p:spPr>
      </p:pic>
      <p:sp>
        <p:nvSpPr>
          <p:cNvPr id="2" name="Rektangel 1">
            <a:extLst>
              <a:ext uri="{FF2B5EF4-FFF2-40B4-BE49-F238E27FC236}">
                <a16:creationId xmlns:a16="http://schemas.microsoft.com/office/drawing/2014/main" id="{5C94DEAD-9613-6FFF-9F71-29DF1B5DDCB3}"/>
              </a:ext>
            </a:extLst>
          </p:cNvPr>
          <p:cNvSpPr/>
          <p:nvPr/>
        </p:nvSpPr>
        <p:spPr>
          <a:xfrm>
            <a:off x="2983043" y="59960"/>
            <a:ext cx="6520721" cy="9781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4400" err="1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Aspire</a:t>
            </a:r>
            <a:r>
              <a:rPr lang="sv-SE" sz="440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4400" err="1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eShopLite</a:t>
            </a:r>
            <a:r>
              <a:rPr lang="sv-SE" sz="440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Demo</a:t>
            </a:r>
          </a:p>
        </p:txBody>
      </p:sp>
    </p:spTree>
    <p:extLst>
      <p:ext uri="{BB962C8B-B14F-4D97-AF65-F5344CB8AC3E}">
        <p14:creationId xmlns:p14="http://schemas.microsoft.com/office/powerpoint/2010/main" val="29657033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ylinder 1">
            <a:extLst>
              <a:ext uri="{FF2B5EF4-FFF2-40B4-BE49-F238E27FC236}">
                <a16:creationId xmlns:a16="http://schemas.microsoft.com/office/drawing/2014/main" id="{1ADB50B3-5E9E-546A-DBEE-9E2D0D81B4E6}"/>
              </a:ext>
            </a:extLst>
          </p:cNvPr>
          <p:cNvSpPr/>
          <p:nvPr/>
        </p:nvSpPr>
        <p:spPr>
          <a:xfrm>
            <a:off x="9990944" y="1843790"/>
            <a:ext cx="1094282" cy="1319134"/>
          </a:xfrm>
          <a:prstGeom prst="can">
            <a:avLst/>
          </a:prstGeom>
          <a:solidFill>
            <a:srgbClr val="FF57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Postgres</a:t>
            </a:r>
            <a:endParaRPr lang="sv-SE"/>
          </a:p>
        </p:txBody>
      </p:sp>
      <p:sp>
        <p:nvSpPr>
          <p:cNvPr id="3" name="Cylinder 2">
            <a:extLst>
              <a:ext uri="{FF2B5EF4-FFF2-40B4-BE49-F238E27FC236}">
                <a16:creationId xmlns:a16="http://schemas.microsoft.com/office/drawing/2014/main" id="{6C05F848-A3C2-C382-BD56-203988AAD0C9}"/>
              </a:ext>
            </a:extLst>
          </p:cNvPr>
          <p:cNvSpPr/>
          <p:nvPr/>
        </p:nvSpPr>
        <p:spPr>
          <a:xfrm>
            <a:off x="9990944" y="3695075"/>
            <a:ext cx="1094282" cy="1319134"/>
          </a:xfrm>
          <a:prstGeom prst="can">
            <a:avLst/>
          </a:prstGeom>
          <a:solidFill>
            <a:srgbClr val="FF57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Redis</a:t>
            </a:r>
            <a:endParaRPr lang="sv-SE"/>
          </a:p>
        </p:txBody>
      </p:sp>
      <p:sp>
        <p:nvSpPr>
          <p:cNvPr id="4" name="Rektangel med rundade hörn 3">
            <a:extLst>
              <a:ext uri="{FF2B5EF4-FFF2-40B4-BE49-F238E27FC236}">
                <a16:creationId xmlns:a16="http://schemas.microsoft.com/office/drawing/2014/main" id="{7779B98B-580D-D832-0A1B-BEEDEA881BB7}"/>
              </a:ext>
            </a:extLst>
          </p:cNvPr>
          <p:cNvSpPr/>
          <p:nvPr/>
        </p:nvSpPr>
        <p:spPr>
          <a:xfrm>
            <a:off x="4227226" y="869430"/>
            <a:ext cx="4631961" cy="1633927"/>
          </a:xfrm>
          <a:prstGeom prst="roundRect">
            <a:avLst>
              <a:gd name="adj" fmla="val 9328"/>
            </a:avLst>
          </a:prstGeom>
          <a:solidFill>
            <a:srgbClr val="201E28"/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Catalog</a:t>
            </a:r>
            <a:r>
              <a:rPr lang="sv-SE"/>
              <a:t> Service</a:t>
            </a:r>
          </a:p>
        </p:txBody>
      </p:sp>
      <p:sp>
        <p:nvSpPr>
          <p:cNvPr id="6" name="Rektangel med rundade hörn 5">
            <a:extLst>
              <a:ext uri="{FF2B5EF4-FFF2-40B4-BE49-F238E27FC236}">
                <a16:creationId xmlns:a16="http://schemas.microsoft.com/office/drawing/2014/main" id="{B6E1D26A-6D1E-C95A-DB68-47936649CFBD}"/>
              </a:ext>
            </a:extLst>
          </p:cNvPr>
          <p:cNvSpPr/>
          <p:nvPr/>
        </p:nvSpPr>
        <p:spPr>
          <a:xfrm>
            <a:off x="4227226" y="4354642"/>
            <a:ext cx="4631961" cy="1633928"/>
          </a:xfrm>
          <a:prstGeom prst="roundRect">
            <a:avLst>
              <a:gd name="adj" fmla="val 9328"/>
            </a:avLst>
          </a:prstGeom>
          <a:solidFill>
            <a:srgbClr val="201E28"/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/>
              <a:t>Basket Service</a:t>
            </a:r>
          </a:p>
        </p:txBody>
      </p:sp>
      <p:sp>
        <p:nvSpPr>
          <p:cNvPr id="7" name="Rektangel med rundade hörn 6">
            <a:extLst>
              <a:ext uri="{FF2B5EF4-FFF2-40B4-BE49-F238E27FC236}">
                <a16:creationId xmlns:a16="http://schemas.microsoft.com/office/drawing/2014/main" id="{61FA001A-D39B-A096-2A14-BF3CAD15226B}"/>
              </a:ext>
            </a:extLst>
          </p:cNvPr>
          <p:cNvSpPr/>
          <p:nvPr/>
        </p:nvSpPr>
        <p:spPr>
          <a:xfrm>
            <a:off x="1036758" y="2229786"/>
            <a:ext cx="1752225" cy="2398427"/>
          </a:xfrm>
          <a:prstGeom prst="roundRect">
            <a:avLst>
              <a:gd name="adj" fmla="val 9328"/>
            </a:avLst>
          </a:prstGeom>
          <a:solidFill>
            <a:srgbClr val="201E28"/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Frontend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1950970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objekt 4" descr="En bild som visar klädsel, text, ärm, topp&#10;&#10;Automatiskt genererad beskrivning">
            <a:extLst>
              <a:ext uri="{FF2B5EF4-FFF2-40B4-BE49-F238E27FC236}">
                <a16:creationId xmlns:a16="http://schemas.microsoft.com/office/drawing/2014/main" id="{53643337-2C31-DE7F-8375-6EDF1C8BF9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98" y="0"/>
            <a:ext cx="12154601" cy="6879166"/>
          </a:xfrm>
          <a:prstGeom prst="rect">
            <a:avLst/>
          </a:prstGeom>
        </p:spPr>
      </p:pic>
      <p:sp>
        <p:nvSpPr>
          <p:cNvPr id="6" name="Höger 5">
            <a:extLst>
              <a:ext uri="{FF2B5EF4-FFF2-40B4-BE49-F238E27FC236}">
                <a16:creationId xmlns:a16="http://schemas.microsoft.com/office/drawing/2014/main" id="{4E67E792-D51A-0F11-E7DE-D9FFA9C5AB2E}"/>
              </a:ext>
            </a:extLst>
          </p:cNvPr>
          <p:cNvSpPr/>
          <p:nvPr/>
        </p:nvSpPr>
        <p:spPr>
          <a:xfrm rot="20700000">
            <a:off x="10358203" y="449705"/>
            <a:ext cx="929390" cy="79447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8717591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objekt 4" descr="En bild som visar text, skärmbild&#10;&#10;Automatiskt genererad beskrivning">
            <a:extLst>
              <a:ext uri="{FF2B5EF4-FFF2-40B4-BE49-F238E27FC236}">
                <a16:creationId xmlns:a16="http://schemas.microsoft.com/office/drawing/2014/main" id="{5318538F-D9FE-283A-6FAF-150A84C09E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61037" cy="4197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6283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ktangel med rundade hörn 3">
            <a:extLst>
              <a:ext uri="{FF2B5EF4-FFF2-40B4-BE49-F238E27FC236}">
                <a16:creationId xmlns:a16="http://schemas.microsoft.com/office/drawing/2014/main" id="{7779B98B-580D-D832-0A1B-BEEDEA881BB7}"/>
              </a:ext>
            </a:extLst>
          </p:cNvPr>
          <p:cNvSpPr/>
          <p:nvPr/>
        </p:nvSpPr>
        <p:spPr>
          <a:xfrm>
            <a:off x="4227226" y="869430"/>
            <a:ext cx="4631961" cy="1633927"/>
          </a:xfrm>
          <a:prstGeom prst="roundRect">
            <a:avLst>
              <a:gd name="adj" fmla="val 9328"/>
            </a:avLst>
          </a:prstGeom>
          <a:solidFill>
            <a:srgbClr val="201E28"/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/>
              <a:t>Catalog</a:t>
            </a:r>
            <a:r>
              <a:rPr lang="sv-SE" dirty="0"/>
              <a:t> Service</a:t>
            </a:r>
          </a:p>
        </p:txBody>
      </p:sp>
      <p:sp>
        <p:nvSpPr>
          <p:cNvPr id="6" name="Rektangel med rundade hörn 5">
            <a:extLst>
              <a:ext uri="{FF2B5EF4-FFF2-40B4-BE49-F238E27FC236}">
                <a16:creationId xmlns:a16="http://schemas.microsoft.com/office/drawing/2014/main" id="{B6E1D26A-6D1E-C95A-DB68-47936649CFBD}"/>
              </a:ext>
            </a:extLst>
          </p:cNvPr>
          <p:cNvSpPr/>
          <p:nvPr/>
        </p:nvSpPr>
        <p:spPr>
          <a:xfrm>
            <a:off x="4227226" y="4354642"/>
            <a:ext cx="4631961" cy="1633928"/>
          </a:xfrm>
          <a:prstGeom prst="roundRect">
            <a:avLst>
              <a:gd name="adj" fmla="val 9328"/>
            </a:avLst>
          </a:prstGeom>
          <a:solidFill>
            <a:srgbClr val="201E28"/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/>
              <a:t>Basket Service</a:t>
            </a:r>
          </a:p>
        </p:txBody>
      </p:sp>
      <p:sp>
        <p:nvSpPr>
          <p:cNvPr id="7" name="Rektangel med rundade hörn 6">
            <a:extLst>
              <a:ext uri="{FF2B5EF4-FFF2-40B4-BE49-F238E27FC236}">
                <a16:creationId xmlns:a16="http://schemas.microsoft.com/office/drawing/2014/main" id="{61FA001A-D39B-A096-2A14-BF3CAD15226B}"/>
              </a:ext>
            </a:extLst>
          </p:cNvPr>
          <p:cNvSpPr/>
          <p:nvPr/>
        </p:nvSpPr>
        <p:spPr>
          <a:xfrm>
            <a:off x="1036758" y="2229786"/>
            <a:ext cx="1752225" cy="2398427"/>
          </a:xfrm>
          <a:prstGeom prst="roundRect">
            <a:avLst>
              <a:gd name="adj" fmla="val 9328"/>
            </a:avLst>
          </a:prstGeom>
          <a:solidFill>
            <a:srgbClr val="201E28"/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Frontend</a:t>
            </a:r>
            <a:endParaRPr lang="sv-SE"/>
          </a:p>
        </p:txBody>
      </p:sp>
      <p:sp>
        <p:nvSpPr>
          <p:cNvPr id="8" name="Höger 7">
            <a:extLst>
              <a:ext uri="{FF2B5EF4-FFF2-40B4-BE49-F238E27FC236}">
                <a16:creationId xmlns:a16="http://schemas.microsoft.com/office/drawing/2014/main" id="{267F38B4-C7DF-9A63-CDAD-D6000FF4E954}"/>
              </a:ext>
            </a:extLst>
          </p:cNvPr>
          <p:cNvSpPr/>
          <p:nvPr/>
        </p:nvSpPr>
        <p:spPr>
          <a:xfrm rot="1339582">
            <a:off x="2357980" y="3995856"/>
            <a:ext cx="2707100" cy="79447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4" name="Cylinder 13">
            <a:extLst>
              <a:ext uri="{FF2B5EF4-FFF2-40B4-BE49-F238E27FC236}">
                <a16:creationId xmlns:a16="http://schemas.microsoft.com/office/drawing/2014/main" id="{128EAFDE-91D7-E3BE-9141-6E4D4791336B}"/>
              </a:ext>
            </a:extLst>
          </p:cNvPr>
          <p:cNvSpPr/>
          <p:nvPr/>
        </p:nvSpPr>
        <p:spPr>
          <a:xfrm>
            <a:off x="9990944" y="1843790"/>
            <a:ext cx="1094282" cy="1319134"/>
          </a:xfrm>
          <a:prstGeom prst="can">
            <a:avLst/>
          </a:prstGeom>
          <a:solidFill>
            <a:srgbClr val="FF57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Postgres</a:t>
            </a:r>
            <a:endParaRPr lang="sv-SE"/>
          </a:p>
        </p:txBody>
      </p:sp>
      <p:sp>
        <p:nvSpPr>
          <p:cNvPr id="15" name="Cylinder 14">
            <a:extLst>
              <a:ext uri="{FF2B5EF4-FFF2-40B4-BE49-F238E27FC236}">
                <a16:creationId xmlns:a16="http://schemas.microsoft.com/office/drawing/2014/main" id="{A29689F7-0484-AF50-C2B9-503FEC3F85D2}"/>
              </a:ext>
            </a:extLst>
          </p:cNvPr>
          <p:cNvSpPr/>
          <p:nvPr/>
        </p:nvSpPr>
        <p:spPr>
          <a:xfrm>
            <a:off x="9990944" y="3695075"/>
            <a:ext cx="1094282" cy="1319134"/>
          </a:xfrm>
          <a:prstGeom prst="can">
            <a:avLst/>
          </a:prstGeom>
          <a:solidFill>
            <a:srgbClr val="FF57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Redis</a:t>
            </a:r>
            <a:endParaRPr lang="sv-SE"/>
          </a:p>
        </p:txBody>
      </p:sp>
      <p:sp>
        <p:nvSpPr>
          <p:cNvPr id="16" name="Höger 15">
            <a:extLst>
              <a:ext uri="{FF2B5EF4-FFF2-40B4-BE49-F238E27FC236}">
                <a16:creationId xmlns:a16="http://schemas.microsoft.com/office/drawing/2014/main" id="{2EE05A95-2B01-F72F-0AB9-1DB41D54E21A}"/>
              </a:ext>
            </a:extLst>
          </p:cNvPr>
          <p:cNvSpPr/>
          <p:nvPr/>
        </p:nvSpPr>
        <p:spPr>
          <a:xfrm rot="20814325">
            <a:off x="8515165" y="4501060"/>
            <a:ext cx="1714558" cy="79447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7" name="Höger 16">
            <a:extLst>
              <a:ext uri="{FF2B5EF4-FFF2-40B4-BE49-F238E27FC236}">
                <a16:creationId xmlns:a16="http://schemas.microsoft.com/office/drawing/2014/main" id="{3C5D8356-644F-AF9F-EA15-55E90FA18D49}"/>
              </a:ext>
            </a:extLst>
          </p:cNvPr>
          <p:cNvSpPr/>
          <p:nvPr/>
        </p:nvSpPr>
        <p:spPr>
          <a:xfrm rot="19214404">
            <a:off x="8111911" y="3297835"/>
            <a:ext cx="2456124" cy="79447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4147339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ktangel med rundade hörn 3">
            <a:extLst>
              <a:ext uri="{FF2B5EF4-FFF2-40B4-BE49-F238E27FC236}">
                <a16:creationId xmlns:a16="http://schemas.microsoft.com/office/drawing/2014/main" id="{7779B98B-580D-D832-0A1B-BEEDEA881BB7}"/>
              </a:ext>
            </a:extLst>
          </p:cNvPr>
          <p:cNvSpPr/>
          <p:nvPr/>
        </p:nvSpPr>
        <p:spPr>
          <a:xfrm>
            <a:off x="4227226" y="869430"/>
            <a:ext cx="4631961" cy="1633927"/>
          </a:xfrm>
          <a:prstGeom prst="roundRect">
            <a:avLst>
              <a:gd name="adj" fmla="val 9328"/>
            </a:avLst>
          </a:prstGeom>
          <a:solidFill>
            <a:srgbClr val="201E28"/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Catalog</a:t>
            </a:r>
            <a:r>
              <a:rPr lang="sv-SE"/>
              <a:t> Service</a:t>
            </a:r>
          </a:p>
        </p:txBody>
      </p:sp>
      <p:sp>
        <p:nvSpPr>
          <p:cNvPr id="6" name="Rektangel med rundade hörn 5">
            <a:extLst>
              <a:ext uri="{FF2B5EF4-FFF2-40B4-BE49-F238E27FC236}">
                <a16:creationId xmlns:a16="http://schemas.microsoft.com/office/drawing/2014/main" id="{B6E1D26A-6D1E-C95A-DB68-47936649CFBD}"/>
              </a:ext>
            </a:extLst>
          </p:cNvPr>
          <p:cNvSpPr/>
          <p:nvPr/>
        </p:nvSpPr>
        <p:spPr>
          <a:xfrm>
            <a:off x="4227226" y="4354642"/>
            <a:ext cx="4631961" cy="1633928"/>
          </a:xfrm>
          <a:prstGeom prst="roundRect">
            <a:avLst>
              <a:gd name="adj" fmla="val 9328"/>
            </a:avLst>
          </a:prstGeom>
          <a:solidFill>
            <a:srgbClr val="201E28"/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/>
              <a:t>Basket Service</a:t>
            </a:r>
          </a:p>
        </p:txBody>
      </p:sp>
      <p:sp>
        <p:nvSpPr>
          <p:cNvPr id="7" name="Rektangel med rundade hörn 6">
            <a:extLst>
              <a:ext uri="{FF2B5EF4-FFF2-40B4-BE49-F238E27FC236}">
                <a16:creationId xmlns:a16="http://schemas.microsoft.com/office/drawing/2014/main" id="{61FA001A-D39B-A096-2A14-BF3CAD15226B}"/>
              </a:ext>
            </a:extLst>
          </p:cNvPr>
          <p:cNvSpPr/>
          <p:nvPr/>
        </p:nvSpPr>
        <p:spPr>
          <a:xfrm>
            <a:off x="1036758" y="2229786"/>
            <a:ext cx="1752225" cy="2398427"/>
          </a:xfrm>
          <a:prstGeom prst="roundRect">
            <a:avLst>
              <a:gd name="adj" fmla="val 9328"/>
            </a:avLst>
          </a:prstGeom>
          <a:solidFill>
            <a:srgbClr val="201E28"/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Frontend</a:t>
            </a:r>
            <a:endParaRPr lang="sv-SE"/>
          </a:p>
        </p:txBody>
      </p:sp>
      <p:sp>
        <p:nvSpPr>
          <p:cNvPr id="8" name="Höger 7">
            <a:extLst>
              <a:ext uri="{FF2B5EF4-FFF2-40B4-BE49-F238E27FC236}">
                <a16:creationId xmlns:a16="http://schemas.microsoft.com/office/drawing/2014/main" id="{267F38B4-C7DF-9A63-CDAD-D6000FF4E954}"/>
              </a:ext>
            </a:extLst>
          </p:cNvPr>
          <p:cNvSpPr/>
          <p:nvPr/>
        </p:nvSpPr>
        <p:spPr>
          <a:xfrm rot="1339582">
            <a:off x="2357980" y="3995856"/>
            <a:ext cx="2707100" cy="79447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4" name="Cylinder 13">
            <a:extLst>
              <a:ext uri="{FF2B5EF4-FFF2-40B4-BE49-F238E27FC236}">
                <a16:creationId xmlns:a16="http://schemas.microsoft.com/office/drawing/2014/main" id="{128EAFDE-91D7-E3BE-9141-6E4D4791336B}"/>
              </a:ext>
            </a:extLst>
          </p:cNvPr>
          <p:cNvSpPr/>
          <p:nvPr/>
        </p:nvSpPr>
        <p:spPr>
          <a:xfrm>
            <a:off x="9990944" y="1843790"/>
            <a:ext cx="1094282" cy="1319134"/>
          </a:xfrm>
          <a:prstGeom prst="can">
            <a:avLst/>
          </a:prstGeom>
          <a:solidFill>
            <a:srgbClr val="FF57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Postgres</a:t>
            </a:r>
            <a:endParaRPr lang="sv-SE"/>
          </a:p>
        </p:txBody>
      </p:sp>
      <p:sp>
        <p:nvSpPr>
          <p:cNvPr id="15" name="Cylinder 14">
            <a:extLst>
              <a:ext uri="{FF2B5EF4-FFF2-40B4-BE49-F238E27FC236}">
                <a16:creationId xmlns:a16="http://schemas.microsoft.com/office/drawing/2014/main" id="{A29689F7-0484-AF50-C2B9-503FEC3F85D2}"/>
              </a:ext>
            </a:extLst>
          </p:cNvPr>
          <p:cNvSpPr/>
          <p:nvPr/>
        </p:nvSpPr>
        <p:spPr>
          <a:xfrm>
            <a:off x="9990944" y="3695075"/>
            <a:ext cx="1094282" cy="1319134"/>
          </a:xfrm>
          <a:prstGeom prst="can">
            <a:avLst/>
          </a:prstGeom>
          <a:solidFill>
            <a:srgbClr val="FF57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Redis</a:t>
            </a:r>
            <a:endParaRPr lang="sv-SE"/>
          </a:p>
        </p:txBody>
      </p:sp>
      <p:sp>
        <p:nvSpPr>
          <p:cNvPr id="16" name="Höger 15">
            <a:extLst>
              <a:ext uri="{FF2B5EF4-FFF2-40B4-BE49-F238E27FC236}">
                <a16:creationId xmlns:a16="http://schemas.microsoft.com/office/drawing/2014/main" id="{2EE05A95-2B01-F72F-0AB9-1DB41D54E21A}"/>
              </a:ext>
            </a:extLst>
          </p:cNvPr>
          <p:cNvSpPr/>
          <p:nvPr/>
        </p:nvSpPr>
        <p:spPr>
          <a:xfrm rot="20814325">
            <a:off x="8515165" y="4501060"/>
            <a:ext cx="1714558" cy="79447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7" name="Höger 16">
            <a:extLst>
              <a:ext uri="{FF2B5EF4-FFF2-40B4-BE49-F238E27FC236}">
                <a16:creationId xmlns:a16="http://schemas.microsoft.com/office/drawing/2014/main" id="{3C5D8356-644F-AF9F-EA15-55E90FA18D49}"/>
              </a:ext>
            </a:extLst>
          </p:cNvPr>
          <p:cNvSpPr/>
          <p:nvPr/>
        </p:nvSpPr>
        <p:spPr>
          <a:xfrm rot="19214404">
            <a:off x="8111911" y="3297835"/>
            <a:ext cx="2456124" cy="79447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" name="Höger 1">
            <a:extLst>
              <a:ext uri="{FF2B5EF4-FFF2-40B4-BE49-F238E27FC236}">
                <a16:creationId xmlns:a16="http://schemas.microsoft.com/office/drawing/2014/main" id="{2B6B4356-7827-BCAB-D673-FF30282A657C}"/>
              </a:ext>
            </a:extLst>
          </p:cNvPr>
          <p:cNvSpPr/>
          <p:nvPr/>
        </p:nvSpPr>
        <p:spPr>
          <a:xfrm rot="20592083">
            <a:off x="2377354" y="2106118"/>
            <a:ext cx="2707100" cy="79447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" name="Höger 2">
            <a:extLst>
              <a:ext uri="{FF2B5EF4-FFF2-40B4-BE49-F238E27FC236}">
                <a16:creationId xmlns:a16="http://schemas.microsoft.com/office/drawing/2014/main" id="{1C92E320-11C5-0D36-9245-76BFE22CF423}"/>
              </a:ext>
            </a:extLst>
          </p:cNvPr>
          <p:cNvSpPr/>
          <p:nvPr/>
        </p:nvSpPr>
        <p:spPr>
          <a:xfrm rot="16200000">
            <a:off x="5188768" y="3031760"/>
            <a:ext cx="2707100" cy="79447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" name="Höger 4">
            <a:extLst>
              <a:ext uri="{FF2B5EF4-FFF2-40B4-BE49-F238E27FC236}">
                <a16:creationId xmlns:a16="http://schemas.microsoft.com/office/drawing/2014/main" id="{E57DEC27-DA25-B4EE-A712-A72DDEAD8980}"/>
              </a:ext>
            </a:extLst>
          </p:cNvPr>
          <p:cNvSpPr/>
          <p:nvPr/>
        </p:nvSpPr>
        <p:spPr>
          <a:xfrm rot="877054">
            <a:off x="8326241" y="1739829"/>
            <a:ext cx="2027461" cy="79447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9" name="Höger 8">
            <a:extLst>
              <a:ext uri="{FF2B5EF4-FFF2-40B4-BE49-F238E27FC236}">
                <a16:creationId xmlns:a16="http://schemas.microsoft.com/office/drawing/2014/main" id="{9FF28AF0-F5D6-467B-F9A4-E44E80903809}"/>
              </a:ext>
            </a:extLst>
          </p:cNvPr>
          <p:cNvSpPr/>
          <p:nvPr/>
        </p:nvSpPr>
        <p:spPr>
          <a:xfrm rot="2247518">
            <a:off x="7647184" y="2938599"/>
            <a:ext cx="3143608" cy="79447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5983307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ktangel med rundade hörn 3">
            <a:extLst>
              <a:ext uri="{FF2B5EF4-FFF2-40B4-BE49-F238E27FC236}">
                <a16:creationId xmlns:a16="http://schemas.microsoft.com/office/drawing/2014/main" id="{7779B98B-580D-D832-0A1B-BEEDEA881BB7}"/>
              </a:ext>
            </a:extLst>
          </p:cNvPr>
          <p:cNvSpPr/>
          <p:nvPr/>
        </p:nvSpPr>
        <p:spPr>
          <a:xfrm>
            <a:off x="4227226" y="869430"/>
            <a:ext cx="4631961" cy="1633927"/>
          </a:xfrm>
          <a:prstGeom prst="roundRect">
            <a:avLst>
              <a:gd name="adj" fmla="val 9328"/>
            </a:avLst>
          </a:prstGeom>
          <a:solidFill>
            <a:srgbClr val="201E28"/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Catalog</a:t>
            </a:r>
            <a:r>
              <a:rPr lang="sv-SE"/>
              <a:t> Service</a:t>
            </a:r>
          </a:p>
        </p:txBody>
      </p:sp>
      <p:sp>
        <p:nvSpPr>
          <p:cNvPr id="6" name="Rektangel med rundade hörn 5">
            <a:extLst>
              <a:ext uri="{FF2B5EF4-FFF2-40B4-BE49-F238E27FC236}">
                <a16:creationId xmlns:a16="http://schemas.microsoft.com/office/drawing/2014/main" id="{B6E1D26A-6D1E-C95A-DB68-47936649CFBD}"/>
              </a:ext>
            </a:extLst>
          </p:cNvPr>
          <p:cNvSpPr/>
          <p:nvPr/>
        </p:nvSpPr>
        <p:spPr>
          <a:xfrm>
            <a:off x="4227226" y="4354642"/>
            <a:ext cx="4631961" cy="1633928"/>
          </a:xfrm>
          <a:prstGeom prst="roundRect">
            <a:avLst>
              <a:gd name="adj" fmla="val 9328"/>
            </a:avLst>
          </a:prstGeom>
          <a:solidFill>
            <a:srgbClr val="201E28"/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/>
              <a:t>Basket Service</a:t>
            </a:r>
          </a:p>
        </p:txBody>
      </p:sp>
      <p:sp>
        <p:nvSpPr>
          <p:cNvPr id="7" name="Rektangel med rundade hörn 6">
            <a:extLst>
              <a:ext uri="{FF2B5EF4-FFF2-40B4-BE49-F238E27FC236}">
                <a16:creationId xmlns:a16="http://schemas.microsoft.com/office/drawing/2014/main" id="{61FA001A-D39B-A096-2A14-BF3CAD15226B}"/>
              </a:ext>
            </a:extLst>
          </p:cNvPr>
          <p:cNvSpPr/>
          <p:nvPr/>
        </p:nvSpPr>
        <p:spPr>
          <a:xfrm>
            <a:off x="1036758" y="2229786"/>
            <a:ext cx="1752225" cy="2398427"/>
          </a:xfrm>
          <a:prstGeom prst="roundRect">
            <a:avLst>
              <a:gd name="adj" fmla="val 9328"/>
            </a:avLst>
          </a:prstGeom>
          <a:solidFill>
            <a:srgbClr val="201E28"/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Frontend</a:t>
            </a:r>
            <a:endParaRPr lang="sv-SE"/>
          </a:p>
        </p:txBody>
      </p:sp>
      <p:sp>
        <p:nvSpPr>
          <p:cNvPr id="8" name="Höger 7">
            <a:extLst>
              <a:ext uri="{FF2B5EF4-FFF2-40B4-BE49-F238E27FC236}">
                <a16:creationId xmlns:a16="http://schemas.microsoft.com/office/drawing/2014/main" id="{267F38B4-C7DF-9A63-CDAD-D6000FF4E954}"/>
              </a:ext>
            </a:extLst>
          </p:cNvPr>
          <p:cNvSpPr/>
          <p:nvPr/>
        </p:nvSpPr>
        <p:spPr>
          <a:xfrm rot="1339582">
            <a:off x="2357980" y="3995856"/>
            <a:ext cx="2707100" cy="79447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4" name="Cylinder 13">
            <a:extLst>
              <a:ext uri="{FF2B5EF4-FFF2-40B4-BE49-F238E27FC236}">
                <a16:creationId xmlns:a16="http://schemas.microsoft.com/office/drawing/2014/main" id="{128EAFDE-91D7-E3BE-9141-6E4D4791336B}"/>
              </a:ext>
            </a:extLst>
          </p:cNvPr>
          <p:cNvSpPr/>
          <p:nvPr/>
        </p:nvSpPr>
        <p:spPr>
          <a:xfrm>
            <a:off x="9990944" y="1843790"/>
            <a:ext cx="1094282" cy="1319134"/>
          </a:xfrm>
          <a:prstGeom prst="can">
            <a:avLst/>
          </a:prstGeom>
          <a:solidFill>
            <a:srgbClr val="FF57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Postgres</a:t>
            </a:r>
            <a:endParaRPr lang="sv-SE"/>
          </a:p>
        </p:txBody>
      </p:sp>
      <p:sp>
        <p:nvSpPr>
          <p:cNvPr id="15" name="Cylinder 14">
            <a:extLst>
              <a:ext uri="{FF2B5EF4-FFF2-40B4-BE49-F238E27FC236}">
                <a16:creationId xmlns:a16="http://schemas.microsoft.com/office/drawing/2014/main" id="{A29689F7-0484-AF50-C2B9-503FEC3F85D2}"/>
              </a:ext>
            </a:extLst>
          </p:cNvPr>
          <p:cNvSpPr/>
          <p:nvPr/>
        </p:nvSpPr>
        <p:spPr>
          <a:xfrm>
            <a:off x="9990944" y="3695075"/>
            <a:ext cx="1094282" cy="1319134"/>
          </a:xfrm>
          <a:prstGeom prst="can">
            <a:avLst/>
          </a:prstGeom>
          <a:solidFill>
            <a:srgbClr val="FF57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Redis</a:t>
            </a:r>
            <a:endParaRPr lang="sv-SE"/>
          </a:p>
        </p:txBody>
      </p:sp>
      <p:sp>
        <p:nvSpPr>
          <p:cNvPr id="16" name="Höger 15">
            <a:extLst>
              <a:ext uri="{FF2B5EF4-FFF2-40B4-BE49-F238E27FC236}">
                <a16:creationId xmlns:a16="http://schemas.microsoft.com/office/drawing/2014/main" id="{2EE05A95-2B01-F72F-0AB9-1DB41D54E21A}"/>
              </a:ext>
            </a:extLst>
          </p:cNvPr>
          <p:cNvSpPr/>
          <p:nvPr/>
        </p:nvSpPr>
        <p:spPr>
          <a:xfrm rot="20814325">
            <a:off x="8515165" y="4501060"/>
            <a:ext cx="1714558" cy="79447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7" name="Höger 16">
            <a:extLst>
              <a:ext uri="{FF2B5EF4-FFF2-40B4-BE49-F238E27FC236}">
                <a16:creationId xmlns:a16="http://schemas.microsoft.com/office/drawing/2014/main" id="{3C5D8356-644F-AF9F-EA15-55E90FA18D49}"/>
              </a:ext>
            </a:extLst>
          </p:cNvPr>
          <p:cNvSpPr/>
          <p:nvPr/>
        </p:nvSpPr>
        <p:spPr>
          <a:xfrm rot="19214404">
            <a:off x="8111911" y="3297835"/>
            <a:ext cx="2456124" cy="79447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" name="Höger 1">
            <a:extLst>
              <a:ext uri="{FF2B5EF4-FFF2-40B4-BE49-F238E27FC236}">
                <a16:creationId xmlns:a16="http://schemas.microsoft.com/office/drawing/2014/main" id="{2B6B4356-7827-BCAB-D673-FF30282A657C}"/>
              </a:ext>
            </a:extLst>
          </p:cNvPr>
          <p:cNvSpPr/>
          <p:nvPr/>
        </p:nvSpPr>
        <p:spPr>
          <a:xfrm rot="20592083">
            <a:off x="2377354" y="2106118"/>
            <a:ext cx="2707100" cy="79447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" name="Höger 2">
            <a:extLst>
              <a:ext uri="{FF2B5EF4-FFF2-40B4-BE49-F238E27FC236}">
                <a16:creationId xmlns:a16="http://schemas.microsoft.com/office/drawing/2014/main" id="{1C92E320-11C5-0D36-9245-76BFE22CF423}"/>
              </a:ext>
            </a:extLst>
          </p:cNvPr>
          <p:cNvSpPr/>
          <p:nvPr/>
        </p:nvSpPr>
        <p:spPr>
          <a:xfrm rot="16200000">
            <a:off x="5188768" y="3031760"/>
            <a:ext cx="2707100" cy="79447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" name="Höger 4">
            <a:extLst>
              <a:ext uri="{FF2B5EF4-FFF2-40B4-BE49-F238E27FC236}">
                <a16:creationId xmlns:a16="http://schemas.microsoft.com/office/drawing/2014/main" id="{E57DEC27-DA25-B4EE-A712-A72DDEAD8980}"/>
              </a:ext>
            </a:extLst>
          </p:cNvPr>
          <p:cNvSpPr/>
          <p:nvPr/>
        </p:nvSpPr>
        <p:spPr>
          <a:xfrm rot="877054">
            <a:off x="8326241" y="1739829"/>
            <a:ext cx="2027461" cy="79447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9" name="Höger 8">
            <a:extLst>
              <a:ext uri="{FF2B5EF4-FFF2-40B4-BE49-F238E27FC236}">
                <a16:creationId xmlns:a16="http://schemas.microsoft.com/office/drawing/2014/main" id="{9FF28AF0-F5D6-467B-F9A4-E44E80903809}"/>
              </a:ext>
            </a:extLst>
          </p:cNvPr>
          <p:cNvSpPr/>
          <p:nvPr/>
        </p:nvSpPr>
        <p:spPr>
          <a:xfrm rot="2247518">
            <a:off x="7647184" y="2938599"/>
            <a:ext cx="3143608" cy="79447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2052" name="Picture 4" descr="Confused Face GIFs | GIFDB.com">
            <a:extLst>
              <a:ext uri="{FF2B5EF4-FFF2-40B4-BE49-F238E27FC236}">
                <a16:creationId xmlns:a16="http://schemas.microsoft.com/office/drawing/2014/main" id="{0DF9DF68-F5D2-166E-AA05-CA83D3A978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61" y="0"/>
            <a:ext cx="58308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86645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ktangel 5">
            <a:extLst>
              <a:ext uri="{FF2B5EF4-FFF2-40B4-BE49-F238E27FC236}">
                <a16:creationId xmlns:a16="http://schemas.microsoft.com/office/drawing/2014/main" id="{31EA5F1F-F852-F45F-7668-00CF3D9CD135}"/>
              </a:ext>
            </a:extLst>
          </p:cNvPr>
          <p:cNvSpPr/>
          <p:nvPr/>
        </p:nvSpPr>
        <p:spPr>
          <a:xfrm>
            <a:off x="0" y="2229786"/>
            <a:ext cx="12192000" cy="23984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4400" err="1">
                <a:latin typeface="Aharoni" panose="02010803020104030203" pitchFamily="2" charset="-79"/>
                <a:cs typeface="Aharoni" panose="02010803020104030203" pitchFamily="2" charset="-79"/>
              </a:rPr>
              <a:t>Time</a:t>
            </a:r>
            <a:r>
              <a:rPr lang="sv-SE" sz="4400">
                <a:latin typeface="Aharoni" panose="02010803020104030203" pitchFamily="2" charset="-79"/>
                <a:cs typeface="Aharoni" panose="02010803020104030203" pitchFamily="2" charset="-79"/>
              </a:rPr>
              <a:t> to read the logs!</a:t>
            </a:r>
          </a:p>
        </p:txBody>
      </p:sp>
    </p:spTree>
    <p:extLst>
      <p:ext uri="{BB962C8B-B14F-4D97-AF65-F5344CB8AC3E}">
        <p14:creationId xmlns:p14="http://schemas.microsoft.com/office/powerpoint/2010/main" val="32457402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objekt 4" descr="En bild som visar text, skärmbild, meny, dokument&#10;&#10;Automatiskt genererad beskrivning">
            <a:extLst>
              <a:ext uri="{FF2B5EF4-FFF2-40B4-BE49-F238E27FC236}">
                <a16:creationId xmlns:a16="http://schemas.microsoft.com/office/drawing/2014/main" id="{C220AF04-9603-5B48-E205-384010FA70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2983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1157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objekt 4" descr="En bild som visar text, skärmbild, meny, dokument&#10;&#10;Automatiskt genererad beskrivning">
            <a:extLst>
              <a:ext uri="{FF2B5EF4-FFF2-40B4-BE49-F238E27FC236}">
                <a16:creationId xmlns:a16="http://schemas.microsoft.com/office/drawing/2014/main" id="{0BFEB5B1-328C-62E4-912A-9F62889E77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" b="1365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263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 7">
            <a:extLst>
              <a:ext uri="{FF2B5EF4-FFF2-40B4-BE49-F238E27FC236}">
                <a16:creationId xmlns:a16="http://schemas.microsoft.com/office/drawing/2014/main" id="{53F63FBA-DFB9-3581-9954-362108B2E922}"/>
              </a:ext>
            </a:extLst>
          </p:cNvPr>
          <p:cNvGrpSpPr/>
          <p:nvPr/>
        </p:nvGrpSpPr>
        <p:grpSpPr>
          <a:xfrm>
            <a:off x="4394199" y="1179088"/>
            <a:ext cx="7505701" cy="4365498"/>
            <a:chOff x="4267199" y="1585488"/>
            <a:chExt cx="7505701" cy="4365498"/>
          </a:xfrm>
        </p:grpSpPr>
        <p:sp>
          <p:nvSpPr>
            <p:cNvPr id="4" name="Rectangle 11">
              <a:extLst>
                <a:ext uri="{FF2B5EF4-FFF2-40B4-BE49-F238E27FC236}">
                  <a16:creationId xmlns:a16="http://schemas.microsoft.com/office/drawing/2014/main" id="{D1F1E6F7-48F8-55C2-7828-978D643D8BAE}"/>
                </a:ext>
              </a:extLst>
            </p:cNvPr>
            <p:cNvSpPr/>
            <p:nvPr/>
          </p:nvSpPr>
          <p:spPr>
            <a:xfrm>
              <a:off x="4267199" y="1585488"/>
              <a:ext cx="7505701" cy="115025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216000" rtlCol="0" anchor="ctr"/>
            <a:lstStyle/>
            <a:p>
              <a:pPr>
                <a:defRPr/>
              </a:pPr>
              <a:r>
                <a:rPr kumimoji="0" lang="sv-SE" sz="5400" b="1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haroni" panose="02010803020104030203" pitchFamily="2" charset="-79"/>
                  <a:cs typeface="Aharoni" panose="02010803020104030203" pitchFamily="2" charset="-79"/>
                </a:rPr>
                <a:t>Roger Johansson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4BEECBE-43AA-DE7F-04A7-B3CDCBD30EBB}"/>
                </a:ext>
              </a:extLst>
            </p:cNvPr>
            <p:cNvSpPr txBox="1"/>
            <p:nvPr/>
          </p:nvSpPr>
          <p:spPr>
            <a:xfrm>
              <a:off x="4279899" y="2534666"/>
              <a:ext cx="5252514" cy="34163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sv-SE" sz="2400" b="1" i="0" u="none" strike="noStrike" kern="1200" cap="none" spc="0" normalizeH="0" baseline="0" noProof="0" err="1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Aharoni" panose="02010803020104030203" pitchFamily="2" charset="-79"/>
                  <a:cs typeface="Aharoni" panose="02010803020104030203" pitchFamily="2" charset="-79"/>
                </a:rPr>
                <a:t>Creator</a:t>
              </a:r>
              <a:r>
                <a:rPr kumimoji="0" 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Aharoni" panose="02010803020104030203" pitchFamily="2" charset="-79"/>
                  <a:cs typeface="Aharoni" panose="02010803020104030203" pitchFamily="2" charset="-79"/>
                </a:rPr>
                <a:t> </a:t>
              </a:r>
              <a:r>
                <a:rPr kumimoji="0" lang="sv-SE" sz="2400" b="1" i="0" u="none" strike="noStrike" kern="1200" cap="none" spc="0" normalizeH="0" baseline="0" noProof="0" err="1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Aharoni" panose="02010803020104030203" pitchFamily="2" charset="-79"/>
                  <a:cs typeface="Aharoni" panose="02010803020104030203" pitchFamily="2" charset="-79"/>
                </a:rPr>
                <a:t>of</a:t>
              </a:r>
              <a:r>
                <a:rPr lang="sv-SE" sz="2400" b="1">
                  <a:solidFill>
                    <a:srgbClr val="00B0F0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:</a:t>
              </a:r>
            </a:p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sv-SE" sz="2400" b="1" i="0" u="none" strike="noStrike" kern="1200" cap="none" spc="0" normalizeH="0" baseline="0" noProof="0" err="1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Aharoni" panose="02010803020104030203" pitchFamily="2" charset="-79"/>
                  <a:cs typeface="Aharoni" panose="02010803020104030203" pitchFamily="2" charset="-79"/>
                </a:rPr>
                <a:t>Proto.Actor</a:t>
              </a:r>
              <a:endParaRPr kumimoji="0" lang="sv-SE" sz="2400" b="1" i="0" u="none" strike="noStrike" kern="1200" cap="none" spc="0" normalizeH="0" baseline="0" noProof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haroni" panose="02010803020104030203" pitchFamily="2" charset="-79"/>
                <a:cs typeface="Aharoni" panose="02010803020104030203" pitchFamily="2" charset="-79"/>
              </a:endParaRPr>
            </a:p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sv-SE" sz="2400" b="1">
                  <a:solidFill>
                    <a:srgbClr val="00B0F0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Akka .NET</a:t>
              </a:r>
            </a:p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sv-SE" sz="2400" b="1" i="0" u="none" strike="noStrike" kern="1200" cap="none" spc="0" normalizeH="0" baseline="0" noProof="0" err="1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Aharoni" panose="02010803020104030203" pitchFamily="2" charset="-79"/>
                  <a:cs typeface="Aharoni" panose="02010803020104030203" pitchFamily="2" charset="-79"/>
                </a:rPr>
                <a:t>TraceLens</a:t>
              </a:r>
              <a:endParaRPr lang="sv-SE" sz="2400" b="1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kumimoji="0" lang="sv-SE" sz="2400" b="1" i="0" u="none" strike="noStrike" kern="1200" cap="none" spc="0" normalizeH="0" baseline="0" noProof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haroni" panose="02010803020104030203" pitchFamily="2" charset="-79"/>
                <a:cs typeface="Aharoni" panose="02010803020104030203" pitchFamily="2" charset="-79"/>
              </a:endParaRPr>
            </a:p>
            <a:p>
              <a:pPr marR="0" lvl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sv-SE" sz="2400" b="1">
                  <a:solidFill>
                    <a:srgbClr val="00B0F0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Company: Asynkron</a:t>
              </a:r>
            </a:p>
            <a:p>
              <a:pPr marR="0" lvl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Aharoni" panose="02010803020104030203" pitchFamily="2" charset="-79"/>
                  <a:cs typeface="Aharoni" panose="02010803020104030203" pitchFamily="2" charset="-79"/>
                </a:rPr>
                <a:t>Twitter: @rogeralsing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sv-SE" sz="2400" b="1" i="0" u="none" strike="noStrike" kern="1200" cap="none" spc="0" normalizeH="0" baseline="0" noProof="0" err="1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Aharoni" panose="02010803020104030203" pitchFamily="2" charset="-79"/>
                  <a:cs typeface="Aharoni" panose="02010803020104030203" pitchFamily="2" charset="-79"/>
                </a:rPr>
                <a:t>Github</a:t>
              </a:r>
              <a:r>
                <a:rPr kumimoji="0" 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Aharoni" panose="02010803020104030203" pitchFamily="2" charset="-79"/>
                  <a:cs typeface="Aharoni" panose="02010803020104030203" pitchFamily="2" charset="-79"/>
                </a:rPr>
                <a:t>: </a:t>
              </a:r>
              <a:r>
                <a:rPr kumimoji="0" lang="sv-SE" sz="2400" b="1" i="0" u="none" strike="noStrike" kern="1200" cap="none" spc="0" normalizeH="0" baseline="0" noProof="0" err="1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Aharoni" panose="02010803020104030203" pitchFamily="2" charset="-79"/>
                  <a:cs typeface="Aharoni" panose="02010803020104030203" pitchFamily="2" charset="-79"/>
                </a:rPr>
                <a:t>rogeralsing</a:t>
              </a:r>
              <a:endParaRPr kumimoji="0" lang="sv-SE" sz="2400" b="1" i="0" u="none" strike="noStrike" kern="1200" cap="none" spc="0" normalizeH="0" baseline="0" noProof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haroni" panose="02010803020104030203" pitchFamily="2" charset="-79"/>
                <a:cs typeface="Aharoni" panose="02010803020104030203" pitchFamily="2" charset="-79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Aharoni" panose="02010803020104030203" pitchFamily="2" charset="-79"/>
                  <a:cs typeface="Aharoni" panose="02010803020104030203" pitchFamily="2" charset="-79"/>
                </a:rPr>
                <a:t>Mail: </a:t>
              </a:r>
              <a:r>
                <a:rPr kumimoji="0" lang="sv-SE" sz="2400" b="1" i="0" u="none" strike="noStrike" kern="1200" cap="none" spc="0" normalizeH="0" baseline="0" noProof="0" err="1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Aharoni" panose="02010803020104030203" pitchFamily="2" charset="-79"/>
                  <a:cs typeface="Aharoni" panose="02010803020104030203" pitchFamily="2" charset="-79"/>
                </a:rPr>
                <a:t>roger@asynkron.se</a:t>
              </a:r>
              <a:endParaRPr kumimoji="0" lang="sv-SE" sz="2400" b="1" i="0" u="none" strike="noStrike" kern="1200" cap="none" spc="0" normalizeH="0" baseline="0" noProof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  <p:pic>
        <p:nvPicPr>
          <p:cNvPr id="7" name="Bildobjekt 6">
            <a:extLst>
              <a:ext uri="{FF2B5EF4-FFF2-40B4-BE49-F238E27FC236}">
                <a16:creationId xmlns:a16="http://schemas.microsoft.com/office/drawing/2014/main" id="{E56994DC-4433-FC65-C83E-BDEE5DF754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200" y="1416050"/>
            <a:ext cx="3162300" cy="31623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5919725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 descr="En bild som visar text, skärmbild, Teckensnitt, dokument&#10;&#10;Automatiskt genererad beskrivning">
            <a:extLst>
              <a:ext uri="{FF2B5EF4-FFF2-40B4-BE49-F238E27FC236}">
                <a16:creationId xmlns:a16="http://schemas.microsoft.com/office/drawing/2014/main" id="{F7C0C5BC-F9EB-6B23-FF62-7336B01B1E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05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0918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objekt 3" descr="En bild som visar text, skärmbild, Teckensnitt&#10;&#10;Automatiskt genererad beskrivning">
            <a:extLst>
              <a:ext uri="{FF2B5EF4-FFF2-40B4-BE49-F238E27FC236}">
                <a16:creationId xmlns:a16="http://schemas.microsoft.com/office/drawing/2014/main" id="{BE1161E4-5C75-58A0-2C76-672E465A0C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57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8532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ktangel 5">
            <a:extLst>
              <a:ext uri="{FF2B5EF4-FFF2-40B4-BE49-F238E27FC236}">
                <a16:creationId xmlns:a16="http://schemas.microsoft.com/office/drawing/2014/main" id="{31EA5F1F-F852-F45F-7668-00CF3D9CD135}"/>
              </a:ext>
            </a:extLst>
          </p:cNvPr>
          <p:cNvSpPr/>
          <p:nvPr/>
        </p:nvSpPr>
        <p:spPr>
          <a:xfrm>
            <a:off x="0" y="2229786"/>
            <a:ext cx="12192000" cy="23984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4400" err="1">
                <a:latin typeface="Aharoni" panose="02010803020104030203" pitchFamily="2" charset="-79"/>
                <a:cs typeface="Aharoni" panose="02010803020104030203" pitchFamily="2" charset="-79"/>
              </a:rPr>
              <a:t>What</a:t>
            </a:r>
            <a:r>
              <a:rPr lang="sv-SE" sz="440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4400" err="1">
                <a:latin typeface="Aharoni" panose="02010803020104030203" pitchFamily="2" charset="-79"/>
                <a:cs typeface="Aharoni" panose="02010803020104030203" pitchFamily="2" charset="-79"/>
              </a:rPr>
              <a:t>if</a:t>
            </a:r>
            <a:r>
              <a:rPr lang="sv-SE" sz="440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4400" err="1">
                <a:latin typeface="Aharoni" panose="02010803020104030203" pitchFamily="2" charset="-79"/>
                <a:cs typeface="Aharoni" panose="02010803020104030203" pitchFamily="2" charset="-79"/>
              </a:rPr>
              <a:t>we</a:t>
            </a:r>
            <a:r>
              <a:rPr lang="sv-SE" sz="440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4400" err="1">
                <a:latin typeface="Aharoni" panose="02010803020104030203" pitchFamily="2" charset="-79"/>
                <a:cs typeface="Aharoni" panose="02010803020104030203" pitchFamily="2" charset="-79"/>
              </a:rPr>
              <a:t>could</a:t>
            </a:r>
            <a:r>
              <a:rPr lang="sv-SE" sz="4400">
                <a:latin typeface="Aharoni" panose="02010803020104030203" pitchFamily="2" charset="-79"/>
                <a:cs typeface="Aharoni" panose="02010803020104030203" pitchFamily="2" charset="-79"/>
              </a:rPr>
              <a:t> just </a:t>
            </a:r>
            <a:r>
              <a:rPr lang="sv-SE" sz="4400" err="1">
                <a:latin typeface="Aharoni" panose="02010803020104030203" pitchFamily="2" charset="-79"/>
                <a:cs typeface="Aharoni" panose="02010803020104030203" pitchFamily="2" charset="-79"/>
              </a:rPr>
              <a:t>see</a:t>
            </a:r>
            <a:r>
              <a:rPr lang="sv-SE" sz="4400">
                <a:latin typeface="Aharoni" panose="02010803020104030203" pitchFamily="2" charset="-79"/>
                <a:cs typeface="Aharoni" panose="02010803020104030203" pitchFamily="2" charset="-79"/>
              </a:rPr>
              <a:t> it?</a:t>
            </a:r>
          </a:p>
        </p:txBody>
      </p:sp>
    </p:spTree>
    <p:extLst>
      <p:ext uri="{BB962C8B-B14F-4D97-AF65-F5344CB8AC3E}">
        <p14:creationId xmlns:p14="http://schemas.microsoft.com/office/powerpoint/2010/main" val="32364860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ktangel med rundade hörn 3">
            <a:extLst>
              <a:ext uri="{FF2B5EF4-FFF2-40B4-BE49-F238E27FC236}">
                <a16:creationId xmlns:a16="http://schemas.microsoft.com/office/drawing/2014/main" id="{7779B98B-580D-D832-0A1B-BEEDEA881BB7}"/>
              </a:ext>
            </a:extLst>
          </p:cNvPr>
          <p:cNvSpPr/>
          <p:nvPr/>
        </p:nvSpPr>
        <p:spPr>
          <a:xfrm>
            <a:off x="4227226" y="869430"/>
            <a:ext cx="4631961" cy="1633927"/>
          </a:xfrm>
          <a:prstGeom prst="roundRect">
            <a:avLst>
              <a:gd name="adj" fmla="val 9328"/>
            </a:avLst>
          </a:prstGeom>
          <a:solidFill>
            <a:srgbClr val="201E28"/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Catalog</a:t>
            </a:r>
            <a:r>
              <a:rPr lang="sv-SE"/>
              <a:t> Service</a:t>
            </a:r>
          </a:p>
        </p:txBody>
      </p:sp>
      <p:sp>
        <p:nvSpPr>
          <p:cNvPr id="6" name="Rektangel med rundade hörn 5">
            <a:extLst>
              <a:ext uri="{FF2B5EF4-FFF2-40B4-BE49-F238E27FC236}">
                <a16:creationId xmlns:a16="http://schemas.microsoft.com/office/drawing/2014/main" id="{B6E1D26A-6D1E-C95A-DB68-47936649CFBD}"/>
              </a:ext>
            </a:extLst>
          </p:cNvPr>
          <p:cNvSpPr/>
          <p:nvPr/>
        </p:nvSpPr>
        <p:spPr>
          <a:xfrm>
            <a:off x="4227226" y="4354642"/>
            <a:ext cx="4631961" cy="1633928"/>
          </a:xfrm>
          <a:prstGeom prst="roundRect">
            <a:avLst>
              <a:gd name="adj" fmla="val 9328"/>
            </a:avLst>
          </a:prstGeom>
          <a:solidFill>
            <a:srgbClr val="201E28"/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/>
              <a:t>Basket Service</a:t>
            </a:r>
          </a:p>
        </p:txBody>
      </p:sp>
      <p:sp>
        <p:nvSpPr>
          <p:cNvPr id="7" name="Rektangel med rundade hörn 6">
            <a:extLst>
              <a:ext uri="{FF2B5EF4-FFF2-40B4-BE49-F238E27FC236}">
                <a16:creationId xmlns:a16="http://schemas.microsoft.com/office/drawing/2014/main" id="{61FA001A-D39B-A096-2A14-BF3CAD15226B}"/>
              </a:ext>
            </a:extLst>
          </p:cNvPr>
          <p:cNvSpPr/>
          <p:nvPr/>
        </p:nvSpPr>
        <p:spPr>
          <a:xfrm>
            <a:off x="1036758" y="2229786"/>
            <a:ext cx="1752225" cy="2398427"/>
          </a:xfrm>
          <a:prstGeom prst="roundRect">
            <a:avLst>
              <a:gd name="adj" fmla="val 9328"/>
            </a:avLst>
          </a:prstGeom>
          <a:solidFill>
            <a:srgbClr val="201E28"/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Frontend</a:t>
            </a:r>
            <a:endParaRPr lang="sv-SE"/>
          </a:p>
        </p:txBody>
      </p:sp>
      <p:sp>
        <p:nvSpPr>
          <p:cNvPr id="14" name="Cylinder 13">
            <a:extLst>
              <a:ext uri="{FF2B5EF4-FFF2-40B4-BE49-F238E27FC236}">
                <a16:creationId xmlns:a16="http://schemas.microsoft.com/office/drawing/2014/main" id="{128EAFDE-91D7-E3BE-9141-6E4D4791336B}"/>
              </a:ext>
            </a:extLst>
          </p:cNvPr>
          <p:cNvSpPr/>
          <p:nvPr/>
        </p:nvSpPr>
        <p:spPr>
          <a:xfrm>
            <a:off x="9990944" y="1843790"/>
            <a:ext cx="1094282" cy="1319134"/>
          </a:xfrm>
          <a:prstGeom prst="can">
            <a:avLst/>
          </a:prstGeom>
          <a:solidFill>
            <a:srgbClr val="FF57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Postgres</a:t>
            </a:r>
            <a:endParaRPr lang="sv-SE"/>
          </a:p>
        </p:txBody>
      </p:sp>
      <p:sp>
        <p:nvSpPr>
          <p:cNvPr id="15" name="Cylinder 14">
            <a:extLst>
              <a:ext uri="{FF2B5EF4-FFF2-40B4-BE49-F238E27FC236}">
                <a16:creationId xmlns:a16="http://schemas.microsoft.com/office/drawing/2014/main" id="{A29689F7-0484-AF50-C2B9-503FEC3F85D2}"/>
              </a:ext>
            </a:extLst>
          </p:cNvPr>
          <p:cNvSpPr/>
          <p:nvPr/>
        </p:nvSpPr>
        <p:spPr>
          <a:xfrm>
            <a:off x="9990944" y="3695075"/>
            <a:ext cx="1094282" cy="1319134"/>
          </a:xfrm>
          <a:prstGeom prst="can">
            <a:avLst/>
          </a:prstGeom>
          <a:solidFill>
            <a:srgbClr val="FF57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Redis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9167360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ktangel med rundade hörn 3">
            <a:extLst>
              <a:ext uri="{FF2B5EF4-FFF2-40B4-BE49-F238E27FC236}">
                <a16:creationId xmlns:a16="http://schemas.microsoft.com/office/drawing/2014/main" id="{7779B98B-580D-D832-0A1B-BEEDEA881BB7}"/>
              </a:ext>
            </a:extLst>
          </p:cNvPr>
          <p:cNvSpPr/>
          <p:nvPr/>
        </p:nvSpPr>
        <p:spPr>
          <a:xfrm>
            <a:off x="4227226" y="869430"/>
            <a:ext cx="4631961" cy="1633927"/>
          </a:xfrm>
          <a:prstGeom prst="roundRect">
            <a:avLst>
              <a:gd name="adj" fmla="val 9328"/>
            </a:avLst>
          </a:prstGeom>
          <a:solidFill>
            <a:srgbClr val="201E28"/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Catalog</a:t>
            </a:r>
            <a:r>
              <a:rPr lang="sv-SE"/>
              <a:t> Service</a:t>
            </a:r>
          </a:p>
        </p:txBody>
      </p:sp>
      <p:sp>
        <p:nvSpPr>
          <p:cNvPr id="6" name="Rektangel med rundade hörn 5">
            <a:extLst>
              <a:ext uri="{FF2B5EF4-FFF2-40B4-BE49-F238E27FC236}">
                <a16:creationId xmlns:a16="http://schemas.microsoft.com/office/drawing/2014/main" id="{B6E1D26A-6D1E-C95A-DB68-47936649CFBD}"/>
              </a:ext>
            </a:extLst>
          </p:cNvPr>
          <p:cNvSpPr/>
          <p:nvPr/>
        </p:nvSpPr>
        <p:spPr>
          <a:xfrm>
            <a:off x="4227226" y="4354642"/>
            <a:ext cx="4631961" cy="1633928"/>
          </a:xfrm>
          <a:prstGeom prst="roundRect">
            <a:avLst>
              <a:gd name="adj" fmla="val 9328"/>
            </a:avLst>
          </a:prstGeom>
          <a:solidFill>
            <a:srgbClr val="201E28"/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/>
              <a:t>Basket Service</a:t>
            </a:r>
          </a:p>
        </p:txBody>
      </p:sp>
      <p:sp>
        <p:nvSpPr>
          <p:cNvPr id="7" name="Rektangel med rundade hörn 6">
            <a:extLst>
              <a:ext uri="{FF2B5EF4-FFF2-40B4-BE49-F238E27FC236}">
                <a16:creationId xmlns:a16="http://schemas.microsoft.com/office/drawing/2014/main" id="{61FA001A-D39B-A096-2A14-BF3CAD15226B}"/>
              </a:ext>
            </a:extLst>
          </p:cNvPr>
          <p:cNvSpPr/>
          <p:nvPr/>
        </p:nvSpPr>
        <p:spPr>
          <a:xfrm>
            <a:off x="1036758" y="2229786"/>
            <a:ext cx="1752225" cy="2398427"/>
          </a:xfrm>
          <a:prstGeom prst="roundRect">
            <a:avLst>
              <a:gd name="adj" fmla="val 9328"/>
            </a:avLst>
          </a:prstGeom>
          <a:solidFill>
            <a:srgbClr val="201E28"/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Frontend</a:t>
            </a:r>
            <a:endParaRPr lang="sv-SE"/>
          </a:p>
        </p:txBody>
      </p:sp>
      <p:sp>
        <p:nvSpPr>
          <p:cNvPr id="8" name="Höger 7">
            <a:extLst>
              <a:ext uri="{FF2B5EF4-FFF2-40B4-BE49-F238E27FC236}">
                <a16:creationId xmlns:a16="http://schemas.microsoft.com/office/drawing/2014/main" id="{267F38B4-C7DF-9A63-CDAD-D6000FF4E954}"/>
              </a:ext>
            </a:extLst>
          </p:cNvPr>
          <p:cNvSpPr/>
          <p:nvPr/>
        </p:nvSpPr>
        <p:spPr>
          <a:xfrm rot="1339582">
            <a:off x="2357980" y="3995856"/>
            <a:ext cx="2707100" cy="79447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4" name="Cylinder 13">
            <a:extLst>
              <a:ext uri="{FF2B5EF4-FFF2-40B4-BE49-F238E27FC236}">
                <a16:creationId xmlns:a16="http://schemas.microsoft.com/office/drawing/2014/main" id="{128EAFDE-91D7-E3BE-9141-6E4D4791336B}"/>
              </a:ext>
            </a:extLst>
          </p:cNvPr>
          <p:cNvSpPr/>
          <p:nvPr/>
        </p:nvSpPr>
        <p:spPr>
          <a:xfrm>
            <a:off x="9990944" y="1843790"/>
            <a:ext cx="1094282" cy="1319134"/>
          </a:xfrm>
          <a:prstGeom prst="can">
            <a:avLst/>
          </a:prstGeom>
          <a:solidFill>
            <a:srgbClr val="FF57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Postgres</a:t>
            </a:r>
            <a:endParaRPr lang="sv-SE"/>
          </a:p>
        </p:txBody>
      </p:sp>
      <p:sp>
        <p:nvSpPr>
          <p:cNvPr id="15" name="Cylinder 14">
            <a:extLst>
              <a:ext uri="{FF2B5EF4-FFF2-40B4-BE49-F238E27FC236}">
                <a16:creationId xmlns:a16="http://schemas.microsoft.com/office/drawing/2014/main" id="{A29689F7-0484-AF50-C2B9-503FEC3F85D2}"/>
              </a:ext>
            </a:extLst>
          </p:cNvPr>
          <p:cNvSpPr/>
          <p:nvPr/>
        </p:nvSpPr>
        <p:spPr>
          <a:xfrm>
            <a:off x="9990944" y="3695075"/>
            <a:ext cx="1094282" cy="1319134"/>
          </a:xfrm>
          <a:prstGeom prst="can">
            <a:avLst/>
          </a:prstGeom>
          <a:solidFill>
            <a:srgbClr val="FF57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Redis</a:t>
            </a:r>
            <a:endParaRPr lang="sv-SE"/>
          </a:p>
        </p:txBody>
      </p:sp>
      <p:sp>
        <p:nvSpPr>
          <p:cNvPr id="2" name="Multiplikation 1">
            <a:extLst>
              <a:ext uri="{FF2B5EF4-FFF2-40B4-BE49-F238E27FC236}">
                <a16:creationId xmlns:a16="http://schemas.microsoft.com/office/drawing/2014/main" id="{3FE16969-17AF-BCB6-6B8A-B0717B2DB71A}"/>
              </a:ext>
            </a:extLst>
          </p:cNvPr>
          <p:cNvSpPr/>
          <p:nvPr/>
        </p:nvSpPr>
        <p:spPr>
          <a:xfrm>
            <a:off x="7206522" y="4542019"/>
            <a:ext cx="1259174" cy="1259174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0440468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ktangel 5">
            <a:extLst>
              <a:ext uri="{FF2B5EF4-FFF2-40B4-BE49-F238E27FC236}">
                <a16:creationId xmlns:a16="http://schemas.microsoft.com/office/drawing/2014/main" id="{31EA5F1F-F852-F45F-7668-00CF3D9CD135}"/>
              </a:ext>
            </a:extLst>
          </p:cNvPr>
          <p:cNvSpPr/>
          <p:nvPr/>
        </p:nvSpPr>
        <p:spPr>
          <a:xfrm>
            <a:off x="0" y="2229786"/>
            <a:ext cx="12192000" cy="23984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4400" dirty="0" err="1">
                <a:latin typeface="Aharoni" panose="02010803020104030203" pitchFamily="2" charset="-79"/>
                <a:cs typeface="Aharoni" panose="02010803020104030203" pitchFamily="2" charset="-79"/>
              </a:rPr>
              <a:t>Distributed</a:t>
            </a:r>
            <a:r>
              <a:rPr lang="sv-SE" sz="4400" dirty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4400" dirty="0" err="1">
                <a:latin typeface="Aharoni" panose="02010803020104030203" pitchFamily="2" charset="-79"/>
                <a:cs typeface="Aharoni" panose="02010803020104030203" pitchFamily="2" charset="-79"/>
              </a:rPr>
              <a:t>Tracing</a:t>
            </a:r>
            <a:endParaRPr lang="sv-SE" sz="4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4430872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ktangel 17">
            <a:extLst>
              <a:ext uri="{FF2B5EF4-FFF2-40B4-BE49-F238E27FC236}">
                <a16:creationId xmlns:a16="http://schemas.microsoft.com/office/drawing/2014/main" id="{FDD8C871-40A3-222B-7A56-39AA4B2CED65}"/>
              </a:ext>
            </a:extLst>
          </p:cNvPr>
          <p:cNvSpPr/>
          <p:nvPr/>
        </p:nvSpPr>
        <p:spPr>
          <a:xfrm>
            <a:off x="7324725" y="4126238"/>
            <a:ext cx="73000" cy="991536"/>
          </a:xfrm>
          <a:prstGeom prst="rect">
            <a:avLst/>
          </a:prstGeom>
          <a:solidFill>
            <a:srgbClr val="FF57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7" name="Rektangel 16">
            <a:extLst>
              <a:ext uri="{FF2B5EF4-FFF2-40B4-BE49-F238E27FC236}">
                <a16:creationId xmlns:a16="http://schemas.microsoft.com/office/drawing/2014/main" id="{E8B90B0A-2328-6590-24E7-D283B873444F}"/>
              </a:ext>
            </a:extLst>
          </p:cNvPr>
          <p:cNvSpPr/>
          <p:nvPr/>
        </p:nvSpPr>
        <p:spPr>
          <a:xfrm>
            <a:off x="2776537" y="2576045"/>
            <a:ext cx="73000" cy="991536"/>
          </a:xfrm>
          <a:prstGeom prst="rect">
            <a:avLst/>
          </a:prstGeom>
          <a:solidFill>
            <a:srgbClr val="FF57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6" name="Rektangel 15">
            <a:extLst>
              <a:ext uri="{FF2B5EF4-FFF2-40B4-BE49-F238E27FC236}">
                <a16:creationId xmlns:a16="http://schemas.microsoft.com/office/drawing/2014/main" id="{8BA877D7-01DE-B67E-4279-6324B3434E53}"/>
              </a:ext>
            </a:extLst>
          </p:cNvPr>
          <p:cNvSpPr/>
          <p:nvPr/>
        </p:nvSpPr>
        <p:spPr>
          <a:xfrm>
            <a:off x="6929437" y="2240759"/>
            <a:ext cx="73000" cy="1821654"/>
          </a:xfrm>
          <a:prstGeom prst="rect">
            <a:avLst/>
          </a:prstGeom>
          <a:solidFill>
            <a:srgbClr val="0074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5" name="Rektangel 14">
            <a:extLst>
              <a:ext uri="{FF2B5EF4-FFF2-40B4-BE49-F238E27FC236}">
                <a16:creationId xmlns:a16="http://schemas.microsoft.com/office/drawing/2014/main" id="{DBF9C3A7-AE9D-88BB-5B3C-30EC650240F2}"/>
              </a:ext>
            </a:extLst>
          </p:cNvPr>
          <p:cNvSpPr/>
          <p:nvPr/>
        </p:nvSpPr>
        <p:spPr>
          <a:xfrm>
            <a:off x="1677976" y="2147889"/>
            <a:ext cx="73000" cy="585787"/>
          </a:xfrm>
          <a:prstGeom prst="rect">
            <a:avLst/>
          </a:prstGeom>
          <a:solidFill>
            <a:srgbClr val="0074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" name="Rektangel 1">
            <a:extLst>
              <a:ext uri="{FF2B5EF4-FFF2-40B4-BE49-F238E27FC236}">
                <a16:creationId xmlns:a16="http://schemas.microsoft.com/office/drawing/2014/main" id="{4F203483-6A38-E272-2EB7-542D2B9F16E1}"/>
              </a:ext>
            </a:extLst>
          </p:cNvPr>
          <p:cNvSpPr/>
          <p:nvPr/>
        </p:nvSpPr>
        <p:spPr>
          <a:xfrm>
            <a:off x="1147762" y="1654971"/>
            <a:ext cx="9896476" cy="58578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FrontendService</a:t>
            </a:r>
            <a:r>
              <a:rPr lang="sv-SE"/>
              <a:t> </a:t>
            </a:r>
            <a:r>
              <a:rPr lang="sv-SE" err="1"/>
              <a:t>SomePage</a:t>
            </a:r>
            <a:endParaRPr lang="sv-SE"/>
          </a:p>
        </p:txBody>
      </p:sp>
      <p:sp>
        <p:nvSpPr>
          <p:cNvPr id="5" name="Rektangel 4">
            <a:extLst>
              <a:ext uri="{FF2B5EF4-FFF2-40B4-BE49-F238E27FC236}">
                <a16:creationId xmlns:a16="http://schemas.microsoft.com/office/drawing/2014/main" id="{C5DC9837-3D35-2E2D-2282-AF07CE4AC0B4}"/>
              </a:ext>
            </a:extLst>
          </p:cNvPr>
          <p:cNvSpPr/>
          <p:nvPr/>
        </p:nvSpPr>
        <p:spPr>
          <a:xfrm>
            <a:off x="6929437" y="3902869"/>
            <a:ext cx="3594496" cy="585787"/>
          </a:xfrm>
          <a:prstGeom prst="rect">
            <a:avLst/>
          </a:prstGeom>
          <a:solidFill>
            <a:srgbClr val="0074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CatalogService</a:t>
            </a:r>
            <a:r>
              <a:rPr lang="sv-SE"/>
              <a:t> GET /</a:t>
            </a:r>
            <a:r>
              <a:rPr lang="sv-SE" err="1"/>
              <a:t>price</a:t>
            </a:r>
            <a:endParaRPr lang="sv-SE"/>
          </a:p>
        </p:txBody>
      </p:sp>
      <p:sp>
        <p:nvSpPr>
          <p:cNvPr id="8" name="Rektangel 7">
            <a:extLst>
              <a:ext uri="{FF2B5EF4-FFF2-40B4-BE49-F238E27FC236}">
                <a16:creationId xmlns:a16="http://schemas.microsoft.com/office/drawing/2014/main" id="{FC7B4C06-681B-286C-0DA5-C211CC39944F}"/>
              </a:ext>
            </a:extLst>
          </p:cNvPr>
          <p:cNvSpPr/>
          <p:nvPr/>
        </p:nvSpPr>
        <p:spPr>
          <a:xfrm>
            <a:off x="2776537" y="3093244"/>
            <a:ext cx="3267075" cy="585787"/>
          </a:xfrm>
          <a:prstGeom prst="rect">
            <a:avLst/>
          </a:prstGeom>
          <a:solidFill>
            <a:srgbClr val="FF57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Postgres</a:t>
            </a:r>
            <a:r>
              <a:rPr lang="sv-SE"/>
              <a:t> INSERT</a:t>
            </a:r>
          </a:p>
        </p:txBody>
      </p:sp>
      <p:sp>
        <p:nvSpPr>
          <p:cNvPr id="9" name="Rektangel 8">
            <a:extLst>
              <a:ext uri="{FF2B5EF4-FFF2-40B4-BE49-F238E27FC236}">
                <a16:creationId xmlns:a16="http://schemas.microsoft.com/office/drawing/2014/main" id="{DF4ED566-371D-3428-6367-AD6C896ED5E5}"/>
              </a:ext>
            </a:extLst>
          </p:cNvPr>
          <p:cNvSpPr/>
          <p:nvPr/>
        </p:nvSpPr>
        <p:spPr>
          <a:xfrm>
            <a:off x="7324725" y="4622006"/>
            <a:ext cx="1919288" cy="585787"/>
          </a:xfrm>
          <a:prstGeom prst="rect">
            <a:avLst/>
          </a:prstGeom>
          <a:solidFill>
            <a:srgbClr val="FF57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Redis</a:t>
            </a:r>
            <a:r>
              <a:rPr lang="sv-SE"/>
              <a:t> GET</a:t>
            </a:r>
          </a:p>
        </p:txBody>
      </p:sp>
      <p:sp>
        <p:nvSpPr>
          <p:cNvPr id="10" name="Rektangel 9">
            <a:extLst>
              <a:ext uri="{FF2B5EF4-FFF2-40B4-BE49-F238E27FC236}">
                <a16:creationId xmlns:a16="http://schemas.microsoft.com/office/drawing/2014/main" id="{E8048EAE-615E-D8B1-C6F6-C6B317B4E7A8}"/>
              </a:ext>
            </a:extLst>
          </p:cNvPr>
          <p:cNvSpPr/>
          <p:nvPr/>
        </p:nvSpPr>
        <p:spPr>
          <a:xfrm>
            <a:off x="1671638" y="2374107"/>
            <a:ext cx="4900612" cy="585787"/>
          </a:xfrm>
          <a:prstGeom prst="rect">
            <a:avLst/>
          </a:prstGeom>
          <a:solidFill>
            <a:srgbClr val="0074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CustomerService</a:t>
            </a:r>
            <a:r>
              <a:rPr lang="sv-SE"/>
              <a:t>  POST /</a:t>
            </a:r>
            <a:r>
              <a:rPr lang="sv-SE" err="1"/>
              <a:t>api</a:t>
            </a:r>
            <a:r>
              <a:rPr lang="sv-SE"/>
              <a:t>/</a:t>
            </a:r>
            <a:r>
              <a:rPr lang="sv-SE" err="1"/>
              <a:t>customer</a:t>
            </a:r>
            <a:endParaRPr lang="sv-SE"/>
          </a:p>
        </p:txBody>
      </p:sp>
      <p:grpSp>
        <p:nvGrpSpPr>
          <p:cNvPr id="14" name="Grupp 13">
            <a:extLst>
              <a:ext uri="{FF2B5EF4-FFF2-40B4-BE49-F238E27FC236}">
                <a16:creationId xmlns:a16="http://schemas.microsoft.com/office/drawing/2014/main" id="{73DA00DB-1322-902F-A6D0-8C35D111C15B}"/>
              </a:ext>
            </a:extLst>
          </p:cNvPr>
          <p:cNvGrpSpPr/>
          <p:nvPr/>
        </p:nvGrpSpPr>
        <p:grpSpPr>
          <a:xfrm>
            <a:off x="1026318" y="1042989"/>
            <a:ext cx="10139363" cy="478632"/>
            <a:chOff x="1147762" y="940204"/>
            <a:chExt cx="10139363" cy="279981"/>
          </a:xfrm>
        </p:grpSpPr>
        <p:cxnSp>
          <p:nvCxnSpPr>
            <p:cNvPr id="12" name="Rak pil 11">
              <a:extLst>
                <a:ext uri="{FF2B5EF4-FFF2-40B4-BE49-F238E27FC236}">
                  <a16:creationId xmlns:a16="http://schemas.microsoft.com/office/drawing/2014/main" id="{5AACEF3D-A969-9E69-D30B-8FA901B02FBD}"/>
                </a:ext>
              </a:extLst>
            </p:cNvPr>
            <p:cNvCxnSpPr/>
            <p:nvPr/>
          </p:nvCxnSpPr>
          <p:spPr>
            <a:xfrm>
              <a:off x="1147762" y="1100138"/>
              <a:ext cx="10139363" cy="0"/>
            </a:xfrm>
            <a:prstGeom prst="straightConnector1">
              <a:avLst/>
            </a:prstGeom>
            <a:ln w="50800">
              <a:solidFill>
                <a:schemeClr val="accent5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ktangel 12">
              <a:extLst>
                <a:ext uri="{FF2B5EF4-FFF2-40B4-BE49-F238E27FC236}">
                  <a16:creationId xmlns:a16="http://schemas.microsoft.com/office/drawing/2014/main" id="{FF4FDE8F-1102-3096-1F4E-CC6108A2B35D}"/>
                </a:ext>
              </a:extLst>
            </p:cNvPr>
            <p:cNvSpPr/>
            <p:nvPr/>
          </p:nvSpPr>
          <p:spPr>
            <a:xfrm>
              <a:off x="5357812" y="940204"/>
              <a:ext cx="1214438" cy="279981"/>
            </a:xfrm>
            <a:prstGeom prst="rect">
              <a:avLst/>
            </a:prstGeom>
            <a:solidFill>
              <a:srgbClr val="19191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b="1" err="1"/>
                <a:t>Time</a:t>
              </a:r>
              <a:endParaRPr lang="sv-SE" b="1"/>
            </a:p>
          </p:txBody>
        </p:sp>
      </p:grpSp>
    </p:spTree>
    <p:extLst>
      <p:ext uri="{BB962C8B-B14F-4D97-AF65-F5344CB8AC3E}">
        <p14:creationId xmlns:p14="http://schemas.microsoft.com/office/powerpoint/2010/main" val="29140550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ktangel 17">
            <a:extLst>
              <a:ext uri="{FF2B5EF4-FFF2-40B4-BE49-F238E27FC236}">
                <a16:creationId xmlns:a16="http://schemas.microsoft.com/office/drawing/2014/main" id="{FDD8C871-40A3-222B-7A56-39AA4B2CED65}"/>
              </a:ext>
            </a:extLst>
          </p:cNvPr>
          <p:cNvSpPr/>
          <p:nvPr/>
        </p:nvSpPr>
        <p:spPr>
          <a:xfrm>
            <a:off x="7324725" y="4126238"/>
            <a:ext cx="73000" cy="991536"/>
          </a:xfrm>
          <a:prstGeom prst="rect">
            <a:avLst/>
          </a:prstGeom>
          <a:solidFill>
            <a:srgbClr val="FF57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7" name="Rektangel 16">
            <a:extLst>
              <a:ext uri="{FF2B5EF4-FFF2-40B4-BE49-F238E27FC236}">
                <a16:creationId xmlns:a16="http://schemas.microsoft.com/office/drawing/2014/main" id="{E8B90B0A-2328-6590-24E7-D283B873444F}"/>
              </a:ext>
            </a:extLst>
          </p:cNvPr>
          <p:cNvSpPr/>
          <p:nvPr/>
        </p:nvSpPr>
        <p:spPr>
          <a:xfrm>
            <a:off x="2776537" y="2576045"/>
            <a:ext cx="73000" cy="991536"/>
          </a:xfrm>
          <a:prstGeom prst="rect">
            <a:avLst/>
          </a:prstGeom>
          <a:solidFill>
            <a:srgbClr val="FF57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6" name="Rektangel 15">
            <a:extLst>
              <a:ext uri="{FF2B5EF4-FFF2-40B4-BE49-F238E27FC236}">
                <a16:creationId xmlns:a16="http://schemas.microsoft.com/office/drawing/2014/main" id="{8BA877D7-01DE-B67E-4279-6324B3434E53}"/>
              </a:ext>
            </a:extLst>
          </p:cNvPr>
          <p:cNvSpPr/>
          <p:nvPr/>
        </p:nvSpPr>
        <p:spPr>
          <a:xfrm>
            <a:off x="6929437" y="2240759"/>
            <a:ext cx="73000" cy="1821654"/>
          </a:xfrm>
          <a:prstGeom prst="rect">
            <a:avLst/>
          </a:prstGeom>
          <a:solidFill>
            <a:srgbClr val="0074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5" name="Rektangel 14">
            <a:extLst>
              <a:ext uri="{FF2B5EF4-FFF2-40B4-BE49-F238E27FC236}">
                <a16:creationId xmlns:a16="http://schemas.microsoft.com/office/drawing/2014/main" id="{DBF9C3A7-AE9D-88BB-5B3C-30EC650240F2}"/>
              </a:ext>
            </a:extLst>
          </p:cNvPr>
          <p:cNvSpPr/>
          <p:nvPr/>
        </p:nvSpPr>
        <p:spPr>
          <a:xfrm>
            <a:off x="1677976" y="2147889"/>
            <a:ext cx="73000" cy="585787"/>
          </a:xfrm>
          <a:prstGeom prst="rect">
            <a:avLst/>
          </a:prstGeom>
          <a:solidFill>
            <a:srgbClr val="0074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" name="Rektangel 1">
            <a:extLst>
              <a:ext uri="{FF2B5EF4-FFF2-40B4-BE49-F238E27FC236}">
                <a16:creationId xmlns:a16="http://schemas.microsoft.com/office/drawing/2014/main" id="{4F203483-6A38-E272-2EB7-542D2B9F16E1}"/>
              </a:ext>
            </a:extLst>
          </p:cNvPr>
          <p:cNvSpPr/>
          <p:nvPr/>
        </p:nvSpPr>
        <p:spPr>
          <a:xfrm>
            <a:off x="1147762" y="1654971"/>
            <a:ext cx="9896476" cy="58578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FrontendService</a:t>
            </a:r>
            <a:r>
              <a:rPr lang="sv-SE"/>
              <a:t> </a:t>
            </a:r>
            <a:r>
              <a:rPr lang="sv-SE" err="1"/>
              <a:t>SomePage</a:t>
            </a:r>
            <a:endParaRPr lang="sv-SE"/>
          </a:p>
        </p:txBody>
      </p:sp>
      <p:sp>
        <p:nvSpPr>
          <p:cNvPr id="5" name="Rektangel 4">
            <a:extLst>
              <a:ext uri="{FF2B5EF4-FFF2-40B4-BE49-F238E27FC236}">
                <a16:creationId xmlns:a16="http://schemas.microsoft.com/office/drawing/2014/main" id="{C5DC9837-3D35-2E2D-2282-AF07CE4AC0B4}"/>
              </a:ext>
            </a:extLst>
          </p:cNvPr>
          <p:cNvSpPr/>
          <p:nvPr/>
        </p:nvSpPr>
        <p:spPr>
          <a:xfrm>
            <a:off x="6929437" y="3902869"/>
            <a:ext cx="3594496" cy="585787"/>
          </a:xfrm>
          <a:prstGeom prst="rect">
            <a:avLst/>
          </a:prstGeom>
          <a:solidFill>
            <a:srgbClr val="0074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CatalogService</a:t>
            </a:r>
            <a:r>
              <a:rPr lang="sv-SE"/>
              <a:t> GET /</a:t>
            </a:r>
            <a:r>
              <a:rPr lang="sv-SE" err="1"/>
              <a:t>price</a:t>
            </a:r>
            <a:endParaRPr lang="sv-SE"/>
          </a:p>
        </p:txBody>
      </p:sp>
      <p:sp>
        <p:nvSpPr>
          <p:cNvPr id="8" name="Rektangel 7">
            <a:extLst>
              <a:ext uri="{FF2B5EF4-FFF2-40B4-BE49-F238E27FC236}">
                <a16:creationId xmlns:a16="http://schemas.microsoft.com/office/drawing/2014/main" id="{FC7B4C06-681B-286C-0DA5-C211CC39944F}"/>
              </a:ext>
            </a:extLst>
          </p:cNvPr>
          <p:cNvSpPr/>
          <p:nvPr/>
        </p:nvSpPr>
        <p:spPr>
          <a:xfrm>
            <a:off x="2776537" y="3093244"/>
            <a:ext cx="3267075" cy="585787"/>
          </a:xfrm>
          <a:prstGeom prst="rect">
            <a:avLst/>
          </a:prstGeom>
          <a:solidFill>
            <a:srgbClr val="FF57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Postgres</a:t>
            </a:r>
            <a:r>
              <a:rPr lang="sv-SE"/>
              <a:t> INSERT</a:t>
            </a:r>
          </a:p>
        </p:txBody>
      </p:sp>
      <p:sp>
        <p:nvSpPr>
          <p:cNvPr id="9" name="Rektangel 8">
            <a:extLst>
              <a:ext uri="{FF2B5EF4-FFF2-40B4-BE49-F238E27FC236}">
                <a16:creationId xmlns:a16="http://schemas.microsoft.com/office/drawing/2014/main" id="{DF4ED566-371D-3428-6367-AD6C896ED5E5}"/>
              </a:ext>
            </a:extLst>
          </p:cNvPr>
          <p:cNvSpPr/>
          <p:nvPr/>
        </p:nvSpPr>
        <p:spPr>
          <a:xfrm>
            <a:off x="7324725" y="4622006"/>
            <a:ext cx="1919288" cy="585787"/>
          </a:xfrm>
          <a:prstGeom prst="rect">
            <a:avLst/>
          </a:prstGeom>
          <a:solidFill>
            <a:srgbClr val="FF57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Redis</a:t>
            </a:r>
            <a:r>
              <a:rPr lang="sv-SE"/>
              <a:t> GET</a:t>
            </a:r>
          </a:p>
        </p:txBody>
      </p:sp>
      <p:sp>
        <p:nvSpPr>
          <p:cNvPr id="10" name="Rektangel 9">
            <a:extLst>
              <a:ext uri="{FF2B5EF4-FFF2-40B4-BE49-F238E27FC236}">
                <a16:creationId xmlns:a16="http://schemas.microsoft.com/office/drawing/2014/main" id="{E8048EAE-615E-D8B1-C6F6-C6B317B4E7A8}"/>
              </a:ext>
            </a:extLst>
          </p:cNvPr>
          <p:cNvSpPr/>
          <p:nvPr/>
        </p:nvSpPr>
        <p:spPr>
          <a:xfrm>
            <a:off x="1671638" y="2374107"/>
            <a:ext cx="4900612" cy="585787"/>
          </a:xfrm>
          <a:prstGeom prst="rect">
            <a:avLst/>
          </a:prstGeom>
          <a:solidFill>
            <a:srgbClr val="0074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CustomerService</a:t>
            </a:r>
            <a:r>
              <a:rPr lang="sv-SE"/>
              <a:t>  POST /</a:t>
            </a:r>
            <a:r>
              <a:rPr lang="sv-SE" err="1"/>
              <a:t>api</a:t>
            </a:r>
            <a:r>
              <a:rPr lang="sv-SE"/>
              <a:t>/</a:t>
            </a:r>
            <a:r>
              <a:rPr lang="sv-SE" err="1"/>
              <a:t>customer</a:t>
            </a:r>
            <a:endParaRPr lang="sv-SE"/>
          </a:p>
        </p:txBody>
      </p:sp>
      <p:grpSp>
        <p:nvGrpSpPr>
          <p:cNvPr id="14" name="Grupp 13">
            <a:extLst>
              <a:ext uri="{FF2B5EF4-FFF2-40B4-BE49-F238E27FC236}">
                <a16:creationId xmlns:a16="http://schemas.microsoft.com/office/drawing/2014/main" id="{73DA00DB-1322-902F-A6D0-8C35D111C15B}"/>
              </a:ext>
            </a:extLst>
          </p:cNvPr>
          <p:cNvGrpSpPr/>
          <p:nvPr/>
        </p:nvGrpSpPr>
        <p:grpSpPr>
          <a:xfrm>
            <a:off x="1026318" y="1042989"/>
            <a:ext cx="10139363" cy="478632"/>
            <a:chOff x="1147762" y="940204"/>
            <a:chExt cx="10139363" cy="279981"/>
          </a:xfrm>
        </p:grpSpPr>
        <p:cxnSp>
          <p:nvCxnSpPr>
            <p:cNvPr id="12" name="Rak pil 11">
              <a:extLst>
                <a:ext uri="{FF2B5EF4-FFF2-40B4-BE49-F238E27FC236}">
                  <a16:creationId xmlns:a16="http://schemas.microsoft.com/office/drawing/2014/main" id="{5AACEF3D-A969-9E69-D30B-8FA901B02FBD}"/>
                </a:ext>
              </a:extLst>
            </p:cNvPr>
            <p:cNvCxnSpPr/>
            <p:nvPr/>
          </p:nvCxnSpPr>
          <p:spPr>
            <a:xfrm>
              <a:off x="1147762" y="1100138"/>
              <a:ext cx="10139363" cy="0"/>
            </a:xfrm>
            <a:prstGeom prst="straightConnector1">
              <a:avLst/>
            </a:prstGeom>
            <a:ln w="50800">
              <a:solidFill>
                <a:schemeClr val="accent5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ktangel 12">
              <a:extLst>
                <a:ext uri="{FF2B5EF4-FFF2-40B4-BE49-F238E27FC236}">
                  <a16:creationId xmlns:a16="http://schemas.microsoft.com/office/drawing/2014/main" id="{FF4FDE8F-1102-3096-1F4E-CC6108A2B35D}"/>
                </a:ext>
              </a:extLst>
            </p:cNvPr>
            <p:cNvSpPr/>
            <p:nvPr/>
          </p:nvSpPr>
          <p:spPr>
            <a:xfrm>
              <a:off x="5357812" y="940204"/>
              <a:ext cx="1214438" cy="279981"/>
            </a:xfrm>
            <a:prstGeom prst="rect">
              <a:avLst/>
            </a:prstGeom>
            <a:solidFill>
              <a:srgbClr val="19191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b="1" err="1"/>
                <a:t>Time</a:t>
              </a:r>
              <a:endParaRPr lang="sv-SE" b="1"/>
            </a:p>
          </p:txBody>
        </p:sp>
      </p:grpSp>
      <p:sp>
        <p:nvSpPr>
          <p:cNvPr id="3" name="Rektangel 2">
            <a:extLst>
              <a:ext uri="{FF2B5EF4-FFF2-40B4-BE49-F238E27FC236}">
                <a16:creationId xmlns:a16="http://schemas.microsoft.com/office/drawing/2014/main" id="{97F0FA30-F07D-702D-9029-BA730F5DA966}"/>
              </a:ext>
            </a:extLst>
          </p:cNvPr>
          <p:cNvSpPr/>
          <p:nvPr/>
        </p:nvSpPr>
        <p:spPr>
          <a:xfrm>
            <a:off x="817958" y="435302"/>
            <a:ext cx="10556082" cy="585787"/>
          </a:xfrm>
          <a:prstGeom prst="rect">
            <a:avLst/>
          </a:prstGeom>
          <a:solidFill>
            <a:srgbClr val="201E28"/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/>
              <a:t>Trace</a:t>
            </a:r>
            <a:r>
              <a:rPr lang="sv-SE" dirty="0"/>
              <a:t> - a </a:t>
            </a:r>
            <a:r>
              <a:rPr lang="sv-SE" dirty="0" err="1"/>
              <a:t>distributed</a:t>
            </a:r>
            <a:r>
              <a:rPr lang="sv-SE" dirty="0"/>
              <a:t> call-</a:t>
            </a:r>
            <a:r>
              <a:rPr lang="sv-SE" dirty="0" err="1"/>
              <a:t>graph</a:t>
            </a:r>
            <a:endParaRPr lang="sv-SE" dirty="0"/>
          </a:p>
        </p:txBody>
      </p:sp>
      <p:sp>
        <p:nvSpPr>
          <p:cNvPr id="4" name="Rektangel 3">
            <a:extLst>
              <a:ext uri="{FF2B5EF4-FFF2-40B4-BE49-F238E27FC236}">
                <a16:creationId xmlns:a16="http://schemas.microsoft.com/office/drawing/2014/main" id="{ACFB1665-BFC9-D85B-F83F-F540A7E43D31}"/>
              </a:ext>
            </a:extLst>
          </p:cNvPr>
          <p:cNvSpPr/>
          <p:nvPr/>
        </p:nvSpPr>
        <p:spPr>
          <a:xfrm>
            <a:off x="7109066" y="3163305"/>
            <a:ext cx="3414867" cy="585787"/>
          </a:xfrm>
          <a:prstGeom prst="rect">
            <a:avLst/>
          </a:prstGeom>
          <a:solidFill>
            <a:srgbClr val="201E28"/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Parent</a:t>
            </a:r>
            <a:r>
              <a:rPr lang="sv-SE"/>
              <a:t> Span</a:t>
            </a:r>
          </a:p>
        </p:txBody>
      </p:sp>
      <p:sp>
        <p:nvSpPr>
          <p:cNvPr id="6" name="Rektangel 5">
            <a:extLst>
              <a:ext uri="{FF2B5EF4-FFF2-40B4-BE49-F238E27FC236}">
                <a16:creationId xmlns:a16="http://schemas.microsoft.com/office/drawing/2014/main" id="{8A5EB1CE-6321-8C26-49A1-64DB0F29CB14}"/>
              </a:ext>
            </a:extLst>
          </p:cNvPr>
          <p:cNvSpPr/>
          <p:nvPr/>
        </p:nvSpPr>
        <p:spPr>
          <a:xfrm>
            <a:off x="7323576" y="5357141"/>
            <a:ext cx="1919289" cy="585787"/>
          </a:xfrm>
          <a:prstGeom prst="rect">
            <a:avLst/>
          </a:prstGeom>
          <a:solidFill>
            <a:srgbClr val="201E28"/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/>
              <a:t>Child Span</a:t>
            </a:r>
          </a:p>
        </p:txBody>
      </p:sp>
    </p:spTree>
    <p:extLst>
      <p:ext uri="{BB962C8B-B14F-4D97-AF65-F5344CB8AC3E}">
        <p14:creationId xmlns:p14="http://schemas.microsoft.com/office/powerpoint/2010/main" val="38022835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objekt 3" descr="En bild som visar text, skärmbild, programvara, Webbsida&#10;&#10;Automatiskt genererad beskrivning">
            <a:extLst>
              <a:ext uri="{FF2B5EF4-FFF2-40B4-BE49-F238E27FC236}">
                <a16:creationId xmlns:a16="http://schemas.microsoft.com/office/drawing/2014/main" id="{089AFC4D-9E3D-12A5-BA19-81ADC86FEE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250"/>
          <a:stretch/>
        </p:blipFill>
        <p:spPr>
          <a:xfrm>
            <a:off x="-1" y="-2858"/>
            <a:ext cx="12192001" cy="6860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8349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objekt 1">
            <a:extLst>
              <a:ext uri="{FF2B5EF4-FFF2-40B4-BE49-F238E27FC236}">
                <a16:creationId xmlns:a16="http://schemas.microsoft.com/office/drawing/2014/main" id="{25012F26-F15D-1AED-0A3E-2D8548E13A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76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9187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2D42ACE0-8134-54A6-30A4-80842DD547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What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is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OpenTelemetry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?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AC05438C-CC7F-3F85-40FA-D2159EF34D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sv-SE" b="0" i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OpenTelemetry</a:t>
            </a:r>
            <a:r>
              <a:rPr lang="sv-SE" b="0" i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 is a set </a:t>
            </a:r>
            <a:r>
              <a:rPr lang="sv-SE" b="0" i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of</a:t>
            </a:r>
            <a:r>
              <a:rPr lang="sv-SE" b="0" i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 APIs, </a:t>
            </a:r>
            <a:r>
              <a:rPr lang="sv-SE" b="0" i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SDKs</a:t>
            </a:r>
            <a:r>
              <a:rPr lang="sv-SE" b="0" i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, </a:t>
            </a:r>
            <a:r>
              <a:rPr lang="sv-SE" b="0" i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tooling</a:t>
            </a:r>
            <a:r>
              <a:rPr lang="sv-SE" b="0" i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, and integrations </a:t>
            </a:r>
            <a:r>
              <a:rPr lang="sv-SE" b="0" i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designed</a:t>
            </a:r>
            <a:r>
              <a:rPr lang="sv-SE" b="0" i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 to </a:t>
            </a:r>
            <a:r>
              <a:rPr lang="sv-SE" b="0" i="0" err="1">
                <a:solidFill>
                  <a:srgbClr val="00B0F0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capture</a:t>
            </a:r>
            <a:r>
              <a:rPr lang="sv-SE" b="0" i="0">
                <a:solidFill>
                  <a:srgbClr val="00B0F0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 and export </a:t>
            </a:r>
            <a:r>
              <a:rPr lang="sv-SE" b="0" i="0" err="1">
                <a:solidFill>
                  <a:srgbClr val="00B0F0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telemetry</a:t>
            </a:r>
            <a:r>
              <a:rPr lang="sv-SE" b="0" i="0">
                <a:solidFill>
                  <a:srgbClr val="00B0F0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 data (</a:t>
            </a:r>
            <a:r>
              <a:rPr lang="sv-SE" b="0" i="0" err="1">
                <a:solidFill>
                  <a:srgbClr val="00B0F0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metrics</a:t>
            </a:r>
            <a:r>
              <a:rPr lang="sv-SE" b="0" i="0">
                <a:solidFill>
                  <a:srgbClr val="00B0F0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, logs, and </a:t>
            </a:r>
            <a:r>
              <a:rPr lang="sv-SE" b="0" i="0" err="1">
                <a:solidFill>
                  <a:srgbClr val="00B0F0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traces</a:t>
            </a:r>
            <a:r>
              <a:rPr lang="sv-SE" b="0" i="0">
                <a:solidFill>
                  <a:srgbClr val="00B0F0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) for </a:t>
            </a:r>
            <a:r>
              <a:rPr lang="sv-SE" b="0" i="0" err="1">
                <a:solidFill>
                  <a:srgbClr val="00B0F0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observability</a:t>
            </a:r>
            <a:r>
              <a:rPr lang="sv-SE" b="0" i="0">
                <a:solidFill>
                  <a:srgbClr val="00B0F0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. </a:t>
            </a:r>
            <a:br>
              <a:rPr lang="sv-SE" b="0" i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</a:br>
            <a:br>
              <a:rPr lang="sv-SE" b="0" i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sv-SE" b="0" i="0">
                <a:solidFill>
                  <a:srgbClr val="00B0F0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It </a:t>
            </a:r>
            <a:r>
              <a:rPr lang="sv-SE" b="0" i="0" err="1">
                <a:solidFill>
                  <a:srgbClr val="00B0F0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standardizes</a:t>
            </a:r>
            <a:r>
              <a:rPr lang="sv-SE" b="0" i="0">
                <a:solidFill>
                  <a:srgbClr val="00B0F0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b="0" i="0" err="1">
                <a:solidFill>
                  <a:srgbClr val="00B0F0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how</a:t>
            </a:r>
            <a:r>
              <a:rPr lang="sv-SE" b="0" i="0">
                <a:solidFill>
                  <a:srgbClr val="00B0F0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 data is </a:t>
            </a:r>
            <a:r>
              <a:rPr lang="sv-SE" b="0" i="0" err="1">
                <a:solidFill>
                  <a:srgbClr val="00B0F0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collected</a:t>
            </a:r>
            <a:r>
              <a:rPr lang="sv-SE" b="0" i="0">
                <a:solidFill>
                  <a:srgbClr val="00B0F0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 and transferred</a:t>
            </a:r>
            <a:r>
              <a:rPr lang="sv-SE" b="0" i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, </a:t>
            </a:r>
            <a:r>
              <a:rPr lang="sv-SE" b="0" i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facilitating</a:t>
            </a:r>
            <a:r>
              <a:rPr lang="sv-SE" b="0" i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b="0" i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application</a:t>
            </a:r>
            <a:r>
              <a:rPr lang="sv-SE" b="0" i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b="0" i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monitoring</a:t>
            </a:r>
            <a:r>
              <a:rPr lang="sv-SE" b="0" i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 and </a:t>
            </a:r>
            <a:r>
              <a:rPr lang="sv-SE" b="0" i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troubleshooting</a:t>
            </a:r>
            <a:r>
              <a:rPr lang="sv-SE" b="0" i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. </a:t>
            </a:r>
            <a:endParaRPr lang="sv-SE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2707741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DC5EB228-ABEA-BA42-3B90-DA755F3258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00" t="12919" r="6133" b="694"/>
          <a:stretch/>
        </p:blipFill>
        <p:spPr bwMode="auto">
          <a:xfrm>
            <a:off x="-1" y="-1"/>
            <a:ext cx="12192001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88671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Distributed tracing with Linkerd | Linkerd">
            <a:extLst>
              <a:ext uri="{FF2B5EF4-FFF2-40B4-BE49-F238E27FC236}">
                <a16:creationId xmlns:a16="http://schemas.microsoft.com/office/drawing/2014/main" id="{E3FDF66D-E7F1-30FD-43CE-EBD1EA1B92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234"/>
          <a:stretch/>
        </p:blipFill>
        <p:spPr bwMode="auto">
          <a:xfrm>
            <a:off x="0" y="-1"/>
            <a:ext cx="12217362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61951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 descr="En bild som visar skärmbild, programvara, Multimedieprogram, Grafikprogramvara&#10;&#10;Automatiskt genererad beskrivning">
            <a:extLst>
              <a:ext uri="{FF2B5EF4-FFF2-40B4-BE49-F238E27FC236}">
                <a16:creationId xmlns:a16="http://schemas.microsoft.com/office/drawing/2014/main" id="{5FD8F581-269D-443F-CBB1-BC5BA4AD4B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1858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 descr="En bild som visar programvara, Multimedieprogram, Grafikprogramvara, Datorikon&#10;&#10;Automatiskt genererad beskrivning">
            <a:extLst>
              <a:ext uri="{FF2B5EF4-FFF2-40B4-BE49-F238E27FC236}">
                <a16:creationId xmlns:a16="http://schemas.microsoft.com/office/drawing/2014/main" id="{B0D32277-09C6-1C15-3440-7476C26293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7366"/>
            <a:ext cx="12192000" cy="6663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0250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ktangel 5">
            <a:extLst>
              <a:ext uri="{FF2B5EF4-FFF2-40B4-BE49-F238E27FC236}">
                <a16:creationId xmlns:a16="http://schemas.microsoft.com/office/drawing/2014/main" id="{31EA5F1F-F852-F45F-7668-00CF3D9CD135}"/>
              </a:ext>
            </a:extLst>
          </p:cNvPr>
          <p:cNvSpPr/>
          <p:nvPr/>
        </p:nvSpPr>
        <p:spPr>
          <a:xfrm>
            <a:off x="0" y="2229786"/>
            <a:ext cx="12192000" cy="23984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4400" dirty="0">
                <a:latin typeface="Aharoni" panose="02010803020104030203" pitchFamily="2" charset="-79"/>
                <a:cs typeface="Aharoni" panose="02010803020104030203" pitchFamily="2" charset="-79"/>
              </a:rPr>
              <a:t>Profiler data</a:t>
            </a:r>
          </a:p>
        </p:txBody>
      </p:sp>
    </p:spTree>
    <p:extLst>
      <p:ext uri="{BB962C8B-B14F-4D97-AF65-F5344CB8AC3E}">
        <p14:creationId xmlns:p14="http://schemas.microsoft.com/office/powerpoint/2010/main" val="34371902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ktangel 16">
            <a:extLst>
              <a:ext uri="{FF2B5EF4-FFF2-40B4-BE49-F238E27FC236}">
                <a16:creationId xmlns:a16="http://schemas.microsoft.com/office/drawing/2014/main" id="{E8B90B0A-2328-6590-24E7-D283B873444F}"/>
              </a:ext>
            </a:extLst>
          </p:cNvPr>
          <p:cNvSpPr/>
          <p:nvPr/>
        </p:nvSpPr>
        <p:spPr>
          <a:xfrm>
            <a:off x="2776537" y="2576045"/>
            <a:ext cx="73000" cy="991536"/>
          </a:xfrm>
          <a:prstGeom prst="rect">
            <a:avLst/>
          </a:prstGeom>
          <a:solidFill>
            <a:srgbClr val="FF57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5" name="Rektangel 14">
            <a:extLst>
              <a:ext uri="{FF2B5EF4-FFF2-40B4-BE49-F238E27FC236}">
                <a16:creationId xmlns:a16="http://schemas.microsoft.com/office/drawing/2014/main" id="{DBF9C3A7-AE9D-88BB-5B3C-30EC650240F2}"/>
              </a:ext>
            </a:extLst>
          </p:cNvPr>
          <p:cNvSpPr/>
          <p:nvPr/>
        </p:nvSpPr>
        <p:spPr>
          <a:xfrm>
            <a:off x="1677976" y="2147889"/>
            <a:ext cx="73000" cy="585787"/>
          </a:xfrm>
          <a:prstGeom prst="rect">
            <a:avLst/>
          </a:prstGeom>
          <a:solidFill>
            <a:srgbClr val="0074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" name="Rektangel 1">
            <a:extLst>
              <a:ext uri="{FF2B5EF4-FFF2-40B4-BE49-F238E27FC236}">
                <a16:creationId xmlns:a16="http://schemas.microsoft.com/office/drawing/2014/main" id="{4F203483-6A38-E272-2EB7-542D2B9F16E1}"/>
              </a:ext>
            </a:extLst>
          </p:cNvPr>
          <p:cNvSpPr/>
          <p:nvPr/>
        </p:nvSpPr>
        <p:spPr>
          <a:xfrm>
            <a:off x="1147762" y="1654971"/>
            <a:ext cx="9896476" cy="58578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FrontendService</a:t>
            </a:r>
            <a:r>
              <a:rPr lang="sv-SE"/>
              <a:t> </a:t>
            </a:r>
            <a:r>
              <a:rPr lang="sv-SE" err="1"/>
              <a:t>SomePage</a:t>
            </a:r>
            <a:endParaRPr lang="sv-SE"/>
          </a:p>
        </p:txBody>
      </p:sp>
      <p:sp>
        <p:nvSpPr>
          <p:cNvPr id="8" name="Rektangel 7">
            <a:extLst>
              <a:ext uri="{FF2B5EF4-FFF2-40B4-BE49-F238E27FC236}">
                <a16:creationId xmlns:a16="http://schemas.microsoft.com/office/drawing/2014/main" id="{FC7B4C06-681B-286C-0DA5-C211CC39944F}"/>
              </a:ext>
            </a:extLst>
          </p:cNvPr>
          <p:cNvSpPr/>
          <p:nvPr/>
        </p:nvSpPr>
        <p:spPr>
          <a:xfrm>
            <a:off x="2776537" y="3093244"/>
            <a:ext cx="3267075" cy="585787"/>
          </a:xfrm>
          <a:prstGeom prst="rect">
            <a:avLst/>
          </a:prstGeom>
          <a:solidFill>
            <a:srgbClr val="FF57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Postgres</a:t>
            </a:r>
            <a:r>
              <a:rPr lang="sv-SE"/>
              <a:t> INSERT</a:t>
            </a:r>
          </a:p>
        </p:txBody>
      </p:sp>
      <p:sp>
        <p:nvSpPr>
          <p:cNvPr id="10" name="Rektangel 9">
            <a:extLst>
              <a:ext uri="{FF2B5EF4-FFF2-40B4-BE49-F238E27FC236}">
                <a16:creationId xmlns:a16="http://schemas.microsoft.com/office/drawing/2014/main" id="{E8048EAE-615E-D8B1-C6F6-C6B317B4E7A8}"/>
              </a:ext>
            </a:extLst>
          </p:cNvPr>
          <p:cNvSpPr/>
          <p:nvPr/>
        </p:nvSpPr>
        <p:spPr>
          <a:xfrm>
            <a:off x="1671638" y="2374107"/>
            <a:ext cx="4900612" cy="585787"/>
          </a:xfrm>
          <a:prstGeom prst="rect">
            <a:avLst/>
          </a:prstGeom>
          <a:solidFill>
            <a:srgbClr val="0074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CustomerService</a:t>
            </a:r>
            <a:r>
              <a:rPr lang="sv-SE"/>
              <a:t>  POST /</a:t>
            </a:r>
            <a:r>
              <a:rPr lang="sv-SE" err="1"/>
              <a:t>api</a:t>
            </a:r>
            <a:r>
              <a:rPr lang="sv-SE"/>
              <a:t>/</a:t>
            </a:r>
            <a:r>
              <a:rPr lang="sv-SE" err="1"/>
              <a:t>customer</a:t>
            </a:r>
            <a:endParaRPr lang="sv-SE"/>
          </a:p>
        </p:txBody>
      </p:sp>
      <p:grpSp>
        <p:nvGrpSpPr>
          <p:cNvPr id="14" name="Grupp 13">
            <a:extLst>
              <a:ext uri="{FF2B5EF4-FFF2-40B4-BE49-F238E27FC236}">
                <a16:creationId xmlns:a16="http://schemas.microsoft.com/office/drawing/2014/main" id="{73DA00DB-1322-902F-A6D0-8C35D111C15B}"/>
              </a:ext>
            </a:extLst>
          </p:cNvPr>
          <p:cNvGrpSpPr/>
          <p:nvPr/>
        </p:nvGrpSpPr>
        <p:grpSpPr>
          <a:xfrm>
            <a:off x="1026318" y="1042989"/>
            <a:ext cx="10139363" cy="478632"/>
            <a:chOff x="1147762" y="940204"/>
            <a:chExt cx="10139363" cy="279981"/>
          </a:xfrm>
        </p:grpSpPr>
        <p:cxnSp>
          <p:nvCxnSpPr>
            <p:cNvPr id="12" name="Rak pil 11">
              <a:extLst>
                <a:ext uri="{FF2B5EF4-FFF2-40B4-BE49-F238E27FC236}">
                  <a16:creationId xmlns:a16="http://schemas.microsoft.com/office/drawing/2014/main" id="{5AACEF3D-A969-9E69-D30B-8FA901B02FBD}"/>
                </a:ext>
              </a:extLst>
            </p:cNvPr>
            <p:cNvCxnSpPr/>
            <p:nvPr/>
          </p:nvCxnSpPr>
          <p:spPr>
            <a:xfrm>
              <a:off x="1147762" y="1100138"/>
              <a:ext cx="10139363" cy="0"/>
            </a:xfrm>
            <a:prstGeom prst="straightConnector1">
              <a:avLst/>
            </a:prstGeom>
            <a:ln w="50800">
              <a:solidFill>
                <a:schemeClr val="accent5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ktangel 12">
              <a:extLst>
                <a:ext uri="{FF2B5EF4-FFF2-40B4-BE49-F238E27FC236}">
                  <a16:creationId xmlns:a16="http://schemas.microsoft.com/office/drawing/2014/main" id="{FF4FDE8F-1102-3096-1F4E-CC6108A2B35D}"/>
                </a:ext>
              </a:extLst>
            </p:cNvPr>
            <p:cNvSpPr/>
            <p:nvPr/>
          </p:nvSpPr>
          <p:spPr>
            <a:xfrm>
              <a:off x="5357812" y="940204"/>
              <a:ext cx="1214438" cy="279981"/>
            </a:xfrm>
            <a:prstGeom prst="rect">
              <a:avLst/>
            </a:prstGeom>
            <a:solidFill>
              <a:srgbClr val="19191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b="1" err="1"/>
                <a:t>Time</a:t>
              </a:r>
              <a:endParaRPr lang="sv-SE" b="1"/>
            </a:p>
          </p:txBody>
        </p:sp>
      </p:grpSp>
    </p:spTree>
    <p:extLst>
      <p:ext uri="{BB962C8B-B14F-4D97-AF65-F5344CB8AC3E}">
        <p14:creationId xmlns:p14="http://schemas.microsoft.com/office/powerpoint/2010/main" val="22994075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ktangel 6">
            <a:extLst>
              <a:ext uri="{FF2B5EF4-FFF2-40B4-BE49-F238E27FC236}">
                <a16:creationId xmlns:a16="http://schemas.microsoft.com/office/drawing/2014/main" id="{B1EA5613-E9F6-3DD6-EF94-590923C95725}"/>
              </a:ext>
            </a:extLst>
          </p:cNvPr>
          <p:cNvSpPr/>
          <p:nvPr/>
        </p:nvSpPr>
        <p:spPr>
          <a:xfrm>
            <a:off x="2843752" y="4677179"/>
            <a:ext cx="73000" cy="991536"/>
          </a:xfrm>
          <a:prstGeom prst="rect">
            <a:avLst/>
          </a:prstGeom>
          <a:solidFill>
            <a:srgbClr val="FF57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5" name="Rektangel 14">
            <a:extLst>
              <a:ext uri="{FF2B5EF4-FFF2-40B4-BE49-F238E27FC236}">
                <a16:creationId xmlns:a16="http://schemas.microsoft.com/office/drawing/2014/main" id="{DBF9C3A7-AE9D-88BB-5B3C-30EC650240F2}"/>
              </a:ext>
            </a:extLst>
          </p:cNvPr>
          <p:cNvSpPr/>
          <p:nvPr/>
        </p:nvSpPr>
        <p:spPr>
          <a:xfrm>
            <a:off x="1677976" y="2147889"/>
            <a:ext cx="73000" cy="585787"/>
          </a:xfrm>
          <a:prstGeom prst="rect">
            <a:avLst/>
          </a:prstGeom>
          <a:solidFill>
            <a:srgbClr val="0074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" name="Rektangel 1">
            <a:extLst>
              <a:ext uri="{FF2B5EF4-FFF2-40B4-BE49-F238E27FC236}">
                <a16:creationId xmlns:a16="http://schemas.microsoft.com/office/drawing/2014/main" id="{4F203483-6A38-E272-2EB7-542D2B9F16E1}"/>
              </a:ext>
            </a:extLst>
          </p:cNvPr>
          <p:cNvSpPr/>
          <p:nvPr/>
        </p:nvSpPr>
        <p:spPr>
          <a:xfrm>
            <a:off x="1147762" y="1654971"/>
            <a:ext cx="9896476" cy="58578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FrontendService</a:t>
            </a:r>
            <a:r>
              <a:rPr lang="sv-SE"/>
              <a:t> </a:t>
            </a:r>
            <a:r>
              <a:rPr lang="sv-SE" err="1"/>
              <a:t>SomePage</a:t>
            </a:r>
            <a:endParaRPr lang="sv-SE"/>
          </a:p>
        </p:txBody>
      </p:sp>
      <p:sp>
        <p:nvSpPr>
          <p:cNvPr id="8" name="Rektangel 7">
            <a:extLst>
              <a:ext uri="{FF2B5EF4-FFF2-40B4-BE49-F238E27FC236}">
                <a16:creationId xmlns:a16="http://schemas.microsoft.com/office/drawing/2014/main" id="{FC7B4C06-681B-286C-0DA5-C211CC39944F}"/>
              </a:ext>
            </a:extLst>
          </p:cNvPr>
          <p:cNvSpPr/>
          <p:nvPr/>
        </p:nvSpPr>
        <p:spPr>
          <a:xfrm>
            <a:off x="2828924" y="5222888"/>
            <a:ext cx="3267075" cy="585787"/>
          </a:xfrm>
          <a:prstGeom prst="rect">
            <a:avLst/>
          </a:prstGeom>
          <a:solidFill>
            <a:srgbClr val="FF57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Postgres</a:t>
            </a:r>
            <a:r>
              <a:rPr lang="sv-SE"/>
              <a:t> INSERT</a:t>
            </a:r>
          </a:p>
        </p:txBody>
      </p:sp>
      <p:sp>
        <p:nvSpPr>
          <p:cNvPr id="10" name="Rektangel 9">
            <a:extLst>
              <a:ext uri="{FF2B5EF4-FFF2-40B4-BE49-F238E27FC236}">
                <a16:creationId xmlns:a16="http://schemas.microsoft.com/office/drawing/2014/main" id="{E8048EAE-615E-D8B1-C6F6-C6B317B4E7A8}"/>
              </a:ext>
            </a:extLst>
          </p:cNvPr>
          <p:cNvSpPr/>
          <p:nvPr/>
        </p:nvSpPr>
        <p:spPr>
          <a:xfrm>
            <a:off x="1671638" y="2374107"/>
            <a:ext cx="4900612" cy="2743667"/>
          </a:xfrm>
          <a:prstGeom prst="rect">
            <a:avLst/>
          </a:prstGeom>
          <a:solidFill>
            <a:srgbClr val="0074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 anchorCtr="0"/>
          <a:lstStyle/>
          <a:p>
            <a:pPr algn="ctr"/>
            <a:r>
              <a:rPr lang="sv-SE" dirty="0" err="1"/>
              <a:t>CustomerService</a:t>
            </a:r>
            <a:r>
              <a:rPr lang="sv-SE" dirty="0"/>
              <a:t>  POST /</a:t>
            </a:r>
            <a:r>
              <a:rPr lang="sv-SE" dirty="0" err="1"/>
              <a:t>api</a:t>
            </a:r>
            <a:r>
              <a:rPr lang="sv-SE" dirty="0"/>
              <a:t>/</a:t>
            </a:r>
            <a:r>
              <a:rPr lang="sv-SE" dirty="0" err="1"/>
              <a:t>customer</a:t>
            </a:r>
            <a:endParaRPr lang="sv-SE" dirty="0"/>
          </a:p>
        </p:txBody>
      </p:sp>
      <p:grpSp>
        <p:nvGrpSpPr>
          <p:cNvPr id="14" name="Grupp 13">
            <a:extLst>
              <a:ext uri="{FF2B5EF4-FFF2-40B4-BE49-F238E27FC236}">
                <a16:creationId xmlns:a16="http://schemas.microsoft.com/office/drawing/2014/main" id="{73DA00DB-1322-902F-A6D0-8C35D111C15B}"/>
              </a:ext>
            </a:extLst>
          </p:cNvPr>
          <p:cNvGrpSpPr/>
          <p:nvPr/>
        </p:nvGrpSpPr>
        <p:grpSpPr>
          <a:xfrm>
            <a:off x="1026318" y="1042989"/>
            <a:ext cx="10139363" cy="478632"/>
            <a:chOff x="1147762" y="940204"/>
            <a:chExt cx="10139363" cy="279981"/>
          </a:xfrm>
        </p:grpSpPr>
        <p:cxnSp>
          <p:nvCxnSpPr>
            <p:cNvPr id="12" name="Rak pil 11">
              <a:extLst>
                <a:ext uri="{FF2B5EF4-FFF2-40B4-BE49-F238E27FC236}">
                  <a16:creationId xmlns:a16="http://schemas.microsoft.com/office/drawing/2014/main" id="{5AACEF3D-A969-9E69-D30B-8FA901B02FBD}"/>
                </a:ext>
              </a:extLst>
            </p:cNvPr>
            <p:cNvCxnSpPr/>
            <p:nvPr/>
          </p:nvCxnSpPr>
          <p:spPr>
            <a:xfrm>
              <a:off x="1147762" y="1100138"/>
              <a:ext cx="10139363" cy="0"/>
            </a:xfrm>
            <a:prstGeom prst="straightConnector1">
              <a:avLst/>
            </a:prstGeom>
            <a:ln w="50800">
              <a:solidFill>
                <a:schemeClr val="accent5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ktangel 12">
              <a:extLst>
                <a:ext uri="{FF2B5EF4-FFF2-40B4-BE49-F238E27FC236}">
                  <a16:creationId xmlns:a16="http://schemas.microsoft.com/office/drawing/2014/main" id="{FF4FDE8F-1102-3096-1F4E-CC6108A2B35D}"/>
                </a:ext>
              </a:extLst>
            </p:cNvPr>
            <p:cNvSpPr/>
            <p:nvPr/>
          </p:nvSpPr>
          <p:spPr>
            <a:xfrm>
              <a:off x="5357812" y="940204"/>
              <a:ext cx="1214438" cy="279981"/>
            </a:xfrm>
            <a:prstGeom prst="rect">
              <a:avLst/>
            </a:prstGeom>
            <a:solidFill>
              <a:srgbClr val="19191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b="1" err="1"/>
                <a:t>Time</a:t>
              </a:r>
              <a:endParaRPr lang="sv-SE" b="1"/>
            </a:p>
          </p:txBody>
        </p:sp>
      </p:grpSp>
      <p:sp>
        <p:nvSpPr>
          <p:cNvPr id="3" name="Rektangel 2">
            <a:extLst>
              <a:ext uri="{FF2B5EF4-FFF2-40B4-BE49-F238E27FC236}">
                <a16:creationId xmlns:a16="http://schemas.microsoft.com/office/drawing/2014/main" id="{C873EBB2-9CE5-205E-1003-545A58EC815C}"/>
              </a:ext>
            </a:extLst>
          </p:cNvPr>
          <p:cNvSpPr/>
          <p:nvPr/>
        </p:nvSpPr>
        <p:spPr>
          <a:xfrm>
            <a:off x="1850232" y="3065008"/>
            <a:ext cx="4527574" cy="585787"/>
          </a:xfrm>
          <a:prstGeom prst="rect">
            <a:avLst/>
          </a:prstGeom>
          <a:solidFill>
            <a:srgbClr val="003A8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/>
              <a:t>CustomerService</a:t>
            </a:r>
            <a:r>
              <a:rPr lang="sv-SE" dirty="0"/>
              <a:t> .</a:t>
            </a:r>
            <a:r>
              <a:rPr lang="sv-SE" dirty="0" err="1"/>
              <a:t>SomeMethod</a:t>
            </a:r>
            <a:endParaRPr lang="sv-SE" dirty="0"/>
          </a:p>
        </p:txBody>
      </p:sp>
      <p:sp>
        <p:nvSpPr>
          <p:cNvPr id="4" name="Rektangel 3">
            <a:extLst>
              <a:ext uri="{FF2B5EF4-FFF2-40B4-BE49-F238E27FC236}">
                <a16:creationId xmlns:a16="http://schemas.microsoft.com/office/drawing/2014/main" id="{880621C8-EF5D-25DC-6D0F-437E5EAEC88E}"/>
              </a:ext>
            </a:extLst>
          </p:cNvPr>
          <p:cNvSpPr/>
          <p:nvPr/>
        </p:nvSpPr>
        <p:spPr>
          <a:xfrm>
            <a:off x="2334985" y="3743325"/>
            <a:ext cx="3862999" cy="585787"/>
          </a:xfrm>
          <a:prstGeom prst="rect">
            <a:avLst/>
          </a:prstGeom>
          <a:solidFill>
            <a:srgbClr val="003A8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/>
              <a:t>CustomerService.DataAccessLayer</a:t>
            </a:r>
            <a:endParaRPr lang="sv-SE" dirty="0"/>
          </a:p>
        </p:txBody>
      </p:sp>
      <p:sp>
        <p:nvSpPr>
          <p:cNvPr id="6" name="Rektangel 5">
            <a:extLst>
              <a:ext uri="{FF2B5EF4-FFF2-40B4-BE49-F238E27FC236}">
                <a16:creationId xmlns:a16="http://schemas.microsoft.com/office/drawing/2014/main" id="{0CB75DF5-BB4C-9285-5324-51709FE04004}"/>
              </a:ext>
            </a:extLst>
          </p:cNvPr>
          <p:cNvSpPr/>
          <p:nvPr/>
        </p:nvSpPr>
        <p:spPr>
          <a:xfrm>
            <a:off x="2828924" y="4421642"/>
            <a:ext cx="3267076" cy="585787"/>
          </a:xfrm>
          <a:prstGeom prst="rect">
            <a:avLst/>
          </a:prstGeom>
          <a:solidFill>
            <a:srgbClr val="003A8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/>
              <a:t>SqlClient</a:t>
            </a:r>
            <a:endParaRPr lang="sv-SE" dirty="0"/>
          </a:p>
        </p:txBody>
      </p:sp>
      <p:sp>
        <p:nvSpPr>
          <p:cNvPr id="19" name="Höger klammerparentes 18">
            <a:extLst>
              <a:ext uri="{FF2B5EF4-FFF2-40B4-BE49-F238E27FC236}">
                <a16:creationId xmlns:a16="http://schemas.microsoft.com/office/drawing/2014/main" id="{EE8C47A6-4B13-78A0-4F87-8F511832E6E5}"/>
              </a:ext>
            </a:extLst>
          </p:cNvPr>
          <p:cNvSpPr/>
          <p:nvPr/>
        </p:nvSpPr>
        <p:spPr>
          <a:xfrm>
            <a:off x="6734993" y="3065008"/>
            <a:ext cx="814927" cy="2052766"/>
          </a:xfrm>
          <a:prstGeom prst="rightBrace">
            <a:avLst/>
          </a:prstGeom>
          <a:ln w="50800">
            <a:solidFill>
              <a:srgbClr val="776AE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0" name="textruta 19">
            <a:extLst>
              <a:ext uri="{FF2B5EF4-FFF2-40B4-BE49-F238E27FC236}">
                <a16:creationId xmlns:a16="http://schemas.microsoft.com/office/drawing/2014/main" id="{6DFE87A2-950B-C986-042F-AC5448E669B6}"/>
              </a:ext>
            </a:extLst>
          </p:cNvPr>
          <p:cNvSpPr txBox="1"/>
          <p:nvPr/>
        </p:nvSpPr>
        <p:spPr>
          <a:xfrm>
            <a:off x="7729536" y="3799003"/>
            <a:ext cx="25294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3200" b="1" dirty="0">
                <a:solidFill>
                  <a:schemeClr val="bg1"/>
                </a:solidFill>
              </a:rPr>
              <a:t>Profiler Data</a:t>
            </a:r>
          </a:p>
        </p:txBody>
      </p:sp>
    </p:spTree>
    <p:extLst>
      <p:ext uri="{BB962C8B-B14F-4D97-AF65-F5344CB8AC3E}">
        <p14:creationId xmlns:p14="http://schemas.microsoft.com/office/powerpoint/2010/main" val="16472516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ktangel 5">
            <a:extLst>
              <a:ext uri="{FF2B5EF4-FFF2-40B4-BE49-F238E27FC236}">
                <a16:creationId xmlns:a16="http://schemas.microsoft.com/office/drawing/2014/main" id="{31EA5F1F-F852-F45F-7668-00CF3D9CD135}"/>
              </a:ext>
            </a:extLst>
          </p:cNvPr>
          <p:cNvSpPr/>
          <p:nvPr/>
        </p:nvSpPr>
        <p:spPr>
          <a:xfrm>
            <a:off x="0" y="2229786"/>
            <a:ext cx="12192000" cy="23984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4400" dirty="0">
                <a:latin typeface="Aharoni" panose="02010803020104030203" pitchFamily="2" charset="-79"/>
                <a:cs typeface="Aharoni" panose="02010803020104030203" pitchFamily="2" charset="-79"/>
              </a:rPr>
              <a:t>Logs</a:t>
            </a:r>
          </a:p>
        </p:txBody>
      </p:sp>
    </p:spTree>
    <p:extLst>
      <p:ext uri="{BB962C8B-B14F-4D97-AF65-F5344CB8AC3E}">
        <p14:creationId xmlns:p14="http://schemas.microsoft.com/office/powerpoint/2010/main" val="39939034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ktangel 16">
            <a:extLst>
              <a:ext uri="{FF2B5EF4-FFF2-40B4-BE49-F238E27FC236}">
                <a16:creationId xmlns:a16="http://schemas.microsoft.com/office/drawing/2014/main" id="{E8B90B0A-2328-6590-24E7-D283B873444F}"/>
              </a:ext>
            </a:extLst>
          </p:cNvPr>
          <p:cNvSpPr/>
          <p:nvPr/>
        </p:nvSpPr>
        <p:spPr>
          <a:xfrm>
            <a:off x="2776536" y="2576045"/>
            <a:ext cx="111099" cy="3631324"/>
          </a:xfrm>
          <a:prstGeom prst="rect">
            <a:avLst/>
          </a:prstGeom>
          <a:solidFill>
            <a:srgbClr val="FF57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5" name="Rektangel 14">
            <a:extLst>
              <a:ext uri="{FF2B5EF4-FFF2-40B4-BE49-F238E27FC236}">
                <a16:creationId xmlns:a16="http://schemas.microsoft.com/office/drawing/2014/main" id="{DBF9C3A7-AE9D-88BB-5B3C-30EC650240F2}"/>
              </a:ext>
            </a:extLst>
          </p:cNvPr>
          <p:cNvSpPr/>
          <p:nvPr/>
        </p:nvSpPr>
        <p:spPr>
          <a:xfrm>
            <a:off x="1677976" y="2147889"/>
            <a:ext cx="73000" cy="585787"/>
          </a:xfrm>
          <a:prstGeom prst="rect">
            <a:avLst/>
          </a:prstGeom>
          <a:solidFill>
            <a:srgbClr val="0074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" name="Rektangel 1">
            <a:extLst>
              <a:ext uri="{FF2B5EF4-FFF2-40B4-BE49-F238E27FC236}">
                <a16:creationId xmlns:a16="http://schemas.microsoft.com/office/drawing/2014/main" id="{4F203483-6A38-E272-2EB7-542D2B9F16E1}"/>
              </a:ext>
            </a:extLst>
          </p:cNvPr>
          <p:cNvSpPr/>
          <p:nvPr/>
        </p:nvSpPr>
        <p:spPr>
          <a:xfrm>
            <a:off x="1147762" y="1654971"/>
            <a:ext cx="9896476" cy="58578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FrontendService</a:t>
            </a:r>
            <a:r>
              <a:rPr lang="sv-SE"/>
              <a:t> </a:t>
            </a:r>
            <a:r>
              <a:rPr lang="sv-SE" err="1"/>
              <a:t>SomePage</a:t>
            </a:r>
            <a:endParaRPr lang="sv-SE"/>
          </a:p>
        </p:txBody>
      </p:sp>
      <p:sp>
        <p:nvSpPr>
          <p:cNvPr id="8" name="Rektangel 7">
            <a:extLst>
              <a:ext uri="{FF2B5EF4-FFF2-40B4-BE49-F238E27FC236}">
                <a16:creationId xmlns:a16="http://schemas.microsoft.com/office/drawing/2014/main" id="{FC7B4C06-681B-286C-0DA5-C211CC39944F}"/>
              </a:ext>
            </a:extLst>
          </p:cNvPr>
          <p:cNvSpPr/>
          <p:nvPr/>
        </p:nvSpPr>
        <p:spPr>
          <a:xfrm>
            <a:off x="2776537" y="5832596"/>
            <a:ext cx="3267075" cy="585787"/>
          </a:xfrm>
          <a:prstGeom prst="rect">
            <a:avLst/>
          </a:prstGeom>
          <a:solidFill>
            <a:srgbClr val="FF57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Postgres</a:t>
            </a:r>
            <a:r>
              <a:rPr lang="sv-SE"/>
              <a:t> INSERT</a:t>
            </a:r>
          </a:p>
        </p:txBody>
      </p:sp>
      <p:grpSp>
        <p:nvGrpSpPr>
          <p:cNvPr id="14" name="Grupp 13">
            <a:extLst>
              <a:ext uri="{FF2B5EF4-FFF2-40B4-BE49-F238E27FC236}">
                <a16:creationId xmlns:a16="http://schemas.microsoft.com/office/drawing/2014/main" id="{73DA00DB-1322-902F-A6D0-8C35D111C15B}"/>
              </a:ext>
            </a:extLst>
          </p:cNvPr>
          <p:cNvGrpSpPr/>
          <p:nvPr/>
        </p:nvGrpSpPr>
        <p:grpSpPr>
          <a:xfrm>
            <a:off x="1026318" y="1042989"/>
            <a:ext cx="10139363" cy="478632"/>
            <a:chOff x="1147762" y="940204"/>
            <a:chExt cx="10139363" cy="279981"/>
          </a:xfrm>
        </p:grpSpPr>
        <p:cxnSp>
          <p:nvCxnSpPr>
            <p:cNvPr id="12" name="Rak pil 11">
              <a:extLst>
                <a:ext uri="{FF2B5EF4-FFF2-40B4-BE49-F238E27FC236}">
                  <a16:creationId xmlns:a16="http://schemas.microsoft.com/office/drawing/2014/main" id="{5AACEF3D-A969-9E69-D30B-8FA901B02FBD}"/>
                </a:ext>
              </a:extLst>
            </p:cNvPr>
            <p:cNvCxnSpPr/>
            <p:nvPr/>
          </p:nvCxnSpPr>
          <p:spPr>
            <a:xfrm>
              <a:off x="1147762" y="1100138"/>
              <a:ext cx="10139363" cy="0"/>
            </a:xfrm>
            <a:prstGeom prst="straightConnector1">
              <a:avLst/>
            </a:prstGeom>
            <a:ln w="50800">
              <a:solidFill>
                <a:schemeClr val="accent5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ktangel 12">
              <a:extLst>
                <a:ext uri="{FF2B5EF4-FFF2-40B4-BE49-F238E27FC236}">
                  <a16:creationId xmlns:a16="http://schemas.microsoft.com/office/drawing/2014/main" id="{FF4FDE8F-1102-3096-1F4E-CC6108A2B35D}"/>
                </a:ext>
              </a:extLst>
            </p:cNvPr>
            <p:cNvSpPr/>
            <p:nvPr/>
          </p:nvSpPr>
          <p:spPr>
            <a:xfrm>
              <a:off x="5357812" y="940204"/>
              <a:ext cx="1214438" cy="279981"/>
            </a:xfrm>
            <a:prstGeom prst="rect">
              <a:avLst/>
            </a:prstGeom>
            <a:solidFill>
              <a:srgbClr val="19191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b="1" err="1"/>
                <a:t>Time</a:t>
              </a:r>
              <a:endParaRPr lang="sv-SE" b="1"/>
            </a:p>
          </p:txBody>
        </p:sp>
      </p:grpSp>
      <p:pic>
        <p:nvPicPr>
          <p:cNvPr id="7" name="Bildobjekt 6" descr="En bild som visar text, skärmbild, meny, dokument&#10;&#10;Automatiskt genererad beskrivning">
            <a:extLst>
              <a:ext uri="{FF2B5EF4-FFF2-40B4-BE49-F238E27FC236}">
                <a16:creationId xmlns:a16="http://schemas.microsoft.com/office/drawing/2014/main" id="{5A18B7DD-F61A-2450-93C8-C72DAA05F83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10000"/>
                    </a14:imgEffect>
                  </a14:imgLayer>
                </a14:imgProps>
              </a:ext>
            </a:extLst>
          </a:blip>
          <a:srcRect b="53422"/>
          <a:stretch/>
        </p:blipFill>
        <p:spPr>
          <a:xfrm>
            <a:off x="3054960" y="3136105"/>
            <a:ext cx="7989277" cy="2405495"/>
          </a:xfrm>
          <a:prstGeom prst="rect">
            <a:avLst/>
          </a:prstGeom>
          <a:ln w="25400">
            <a:solidFill>
              <a:srgbClr val="0153B0"/>
            </a:solidFill>
          </a:ln>
        </p:spPr>
      </p:pic>
      <p:sp>
        <p:nvSpPr>
          <p:cNvPr id="11" name="Rektangel 10">
            <a:extLst>
              <a:ext uri="{FF2B5EF4-FFF2-40B4-BE49-F238E27FC236}">
                <a16:creationId xmlns:a16="http://schemas.microsoft.com/office/drawing/2014/main" id="{EF6F0F77-FF6B-CBE1-8AAB-B47E1204F92C}"/>
              </a:ext>
            </a:extLst>
          </p:cNvPr>
          <p:cNvSpPr/>
          <p:nvPr/>
        </p:nvSpPr>
        <p:spPr>
          <a:xfrm>
            <a:off x="3033189" y="2866571"/>
            <a:ext cx="111099" cy="2705359"/>
          </a:xfrm>
          <a:prstGeom prst="rect">
            <a:avLst/>
          </a:prstGeom>
          <a:solidFill>
            <a:srgbClr val="0153B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0" name="Rektangel 9">
            <a:extLst>
              <a:ext uri="{FF2B5EF4-FFF2-40B4-BE49-F238E27FC236}">
                <a16:creationId xmlns:a16="http://schemas.microsoft.com/office/drawing/2014/main" id="{E8048EAE-615E-D8B1-C6F6-C6B317B4E7A8}"/>
              </a:ext>
            </a:extLst>
          </p:cNvPr>
          <p:cNvSpPr/>
          <p:nvPr/>
        </p:nvSpPr>
        <p:spPr>
          <a:xfrm>
            <a:off x="1671638" y="2374107"/>
            <a:ext cx="4900612" cy="585787"/>
          </a:xfrm>
          <a:prstGeom prst="rect">
            <a:avLst/>
          </a:prstGeom>
          <a:solidFill>
            <a:srgbClr val="0074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CustomerService</a:t>
            </a:r>
            <a:r>
              <a:rPr lang="sv-SE"/>
              <a:t>  POST /</a:t>
            </a:r>
            <a:r>
              <a:rPr lang="sv-SE" err="1"/>
              <a:t>api</a:t>
            </a:r>
            <a:r>
              <a:rPr lang="sv-SE"/>
              <a:t>/</a:t>
            </a:r>
            <a:r>
              <a:rPr lang="sv-SE" err="1"/>
              <a:t>customer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87610313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ktangel med rundade hörn 2">
            <a:extLst>
              <a:ext uri="{FF2B5EF4-FFF2-40B4-BE49-F238E27FC236}">
                <a16:creationId xmlns:a16="http://schemas.microsoft.com/office/drawing/2014/main" id="{9319DC16-8607-6A2C-66E8-505AB2191468}"/>
              </a:ext>
            </a:extLst>
          </p:cNvPr>
          <p:cNvSpPr/>
          <p:nvPr/>
        </p:nvSpPr>
        <p:spPr>
          <a:xfrm>
            <a:off x="1023280" y="1724860"/>
            <a:ext cx="10392664" cy="990900"/>
          </a:xfrm>
          <a:prstGeom prst="roundRect">
            <a:avLst>
              <a:gd name="adj" fmla="val 9328"/>
            </a:avLst>
          </a:prstGeom>
          <a:solidFill>
            <a:srgbClr val="201E28"/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/>
              <a:t>Span</a:t>
            </a:r>
          </a:p>
        </p:txBody>
      </p:sp>
      <p:sp>
        <p:nvSpPr>
          <p:cNvPr id="5" name="Rektangel med rundade hörn 4">
            <a:extLst>
              <a:ext uri="{FF2B5EF4-FFF2-40B4-BE49-F238E27FC236}">
                <a16:creationId xmlns:a16="http://schemas.microsoft.com/office/drawing/2014/main" id="{7191A150-D919-79C8-32FC-741BE7E7E8EC}"/>
              </a:ext>
            </a:extLst>
          </p:cNvPr>
          <p:cNvSpPr/>
          <p:nvPr/>
        </p:nvSpPr>
        <p:spPr>
          <a:xfrm>
            <a:off x="7685805" y="1833755"/>
            <a:ext cx="3594538" cy="729604"/>
          </a:xfrm>
          <a:prstGeom prst="roundRect">
            <a:avLst>
              <a:gd name="adj" fmla="val 9328"/>
            </a:avLst>
          </a:prstGeom>
          <a:solidFill>
            <a:srgbClr val="201E28"/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Attributes</a:t>
            </a:r>
            <a:endParaRPr lang="sv-SE"/>
          </a:p>
        </p:txBody>
      </p:sp>
      <p:sp>
        <p:nvSpPr>
          <p:cNvPr id="10" name="Rektangel med rundade hörn 9">
            <a:extLst>
              <a:ext uri="{FF2B5EF4-FFF2-40B4-BE49-F238E27FC236}">
                <a16:creationId xmlns:a16="http://schemas.microsoft.com/office/drawing/2014/main" id="{2644E8E3-2A54-29B8-7A55-36416405BF12}"/>
              </a:ext>
            </a:extLst>
          </p:cNvPr>
          <p:cNvSpPr/>
          <p:nvPr/>
        </p:nvSpPr>
        <p:spPr>
          <a:xfrm>
            <a:off x="1868330" y="2933550"/>
            <a:ext cx="9547614" cy="990900"/>
          </a:xfrm>
          <a:prstGeom prst="roundRect">
            <a:avLst>
              <a:gd name="adj" fmla="val 9328"/>
            </a:avLst>
          </a:prstGeom>
          <a:solidFill>
            <a:srgbClr val="201E28"/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/>
              <a:t>Logs</a:t>
            </a:r>
          </a:p>
        </p:txBody>
      </p:sp>
      <p:sp>
        <p:nvSpPr>
          <p:cNvPr id="12" name="Rektangel med rundade hörn 11">
            <a:extLst>
              <a:ext uri="{FF2B5EF4-FFF2-40B4-BE49-F238E27FC236}">
                <a16:creationId xmlns:a16="http://schemas.microsoft.com/office/drawing/2014/main" id="{05377034-BE60-C7FF-DEC5-9E6F40A86FC2}"/>
              </a:ext>
            </a:extLst>
          </p:cNvPr>
          <p:cNvSpPr/>
          <p:nvPr/>
        </p:nvSpPr>
        <p:spPr>
          <a:xfrm>
            <a:off x="7685805" y="3064198"/>
            <a:ext cx="3594538" cy="729604"/>
          </a:xfrm>
          <a:prstGeom prst="roundRect">
            <a:avLst>
              <a:gd name="adj" fmla="val 9328"/>
            </a:avLst>
          </a:prstGeom>
          <a:solidFill>
            <a:srgbClr val="201E28"/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Attributes</a:t>
            </a:r>
            <a:endParaRPr lang="sv-SE"/>
          </a:p>
        </p:txBody>
      </p:sp>
      <p:sp>
        <p:nvSpPr>
          <p:cNvPr id="2" name="Rektangel med rundade hörn 1">
            <a:extLst>
              <a:ext uri="{FF2B5EF4-FFF2-40B4-BE49-F238E27FC236}">
                <a16:creationId xmlns:a16="http://schemas.microsoft.com/office/drawing/2014/main" id="{BBAD6BEF-E2AA-0FF6-C819-CC1C13046E79}"/>
              </a:ext>
            </a:extLst>
          </p:cNvPr>
          <p:cNvSpPr/>
          <p:nvPr/>
        </p:nvSpPr>
        <p:spPr>
          <a:xfrm>
            <a:off x="1165736" y="1855508"/>
            <a:ext cx="1100387" cy="729604"/>
          </a:xfrm>
          <a:prstGeom prst="roundRect">
            <a:avLst>
              <a:gd name="adj" fmla="val 9328"/>
            </a:avLst>
          </a:prstGeom>
          <a:solidFill>
            <a:srgbClr val="201E27"/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TraceId</a:t>
            </a:r>
            <a:endParaRPr lang="sv-SE"/>
          </a:p>
        </p:txBody>
      </p:sp>
      <p:sp>
        <p:nvSpPr>
          <p:cNvPr id="7" name="Rektangel med rundade hörn 6">
            <a:extLst>
              <a:ext uri="{FF2B5EF4-FFF2-40B4-BE49-F238E27FC236}">
                <a16:creationId xmlns:a16="http://schemas.microsoft.com/office/drawing/2014/main" id="{4A585A19-1A7F-F252-AD55-66B1B02F90DC}"/>
              </a:ext>
            </a:extLst>
          </p:cNvPr>
          <p:cNvSpPr/>
          <p:nvPr/>
        </p:nvSpPr>
        <p:spPr>
          <a:xfrm>
            <a:off x="2408579" y="1856147"/>
            <a:ext cx="1100387" cy="729604"/>
          </a:xfrm>
          <a:prstGeom prst="roundRect">
            <a:avLst>
              <a:gd name="adj" fmla="val 9328"/>
            </a:avLst>
          </a:prstGeom>
          <a:solidFill>
            <a:srgbClr val="201E27"/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SpanId</a:t>
            </a:r>
            <a:endParaRPr lang="sv-SE"/>
          </a:p>
        </p:txBody>
      </p:sp>
      <p:sp>
        <p:nvSpPr>
          <p:cNvPr id="8" name="Rektangel med rundade hörn 7">
            <a:extLst>
              <a:ext uri="{FF2B5EF4-FFF2-40B4-BE49-F238E27FC236}">
                <a16:creationId xmlns:a16="http://schemas.microsoft.com/office/drawing/2014/main" id="{48E83D85-F1B8-B182-B0A7-77A9E5A9F443}"/>
              </a:ext>
            </a:extLst>
          </p:cNvPr>
          <p:cNvSpPr/>
          <p:nvPr/>
        </p:nvSpPr>
        <p:spPr>
          <a:xfrm>
            <a:off x="1997990" y="3063559"/>
            <a:ext cx="1100387" cy="729604"/>
          </a:xfrm>
          <a:prstGeom prst="roundRect">
            <a:avLst>
              <a:gd name="adj" fmla="val 9328"/>
            </a:avLst>
          </a:prstGeom>
          <a:solidFill>
            <a:srgbClr val="201E27"/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TraceId</a:t>
            </a:r>
            <a:endParaRPr lang="sv-SE"/>
          </a:p>
        </p:txBody>
      </p:sp>
      <p:sp>
        <p:nvSpPr>
          <p:cNvPr id="9" name="Rektangel med rundade hörn 8">
            <a:extLst>
              <a:ext uri="{FF2B5EF4-FFF2-40B4-BE49-F238E27FC236}">
                <a16:creationId xmlns:a16="http://schemas.microsoft.com/office/drawing/2014/main" id="{912C279E-1229-F8E8-78B3-7CE1D545CAC6}"/>
              </a:ext>
            </a:extLst>
          </p:cNvPr>
          <p:cNvSpPr/>
          <p:nvPr/>
        </p:nvSpPr>
        <p:spPr>
          <a:xfrm>
            <a:off x="3240833" y="3064198"/>
            <a:ext cx="1100387" cy="729604"/>
          </a:xfrm>
          <a:prstGeom prst="roundRect">
            <a:avLst>
              <a:gd name="adj" fmla="val 9328"/>
            </a:avLst>
          </a:prstGeom>
          <a:solidFill>
            <a:srgbClr val="201E27"/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SpanId</a:t>
            </a:r>
            <a:endParaRPr lang="sv-SE"/>
          </a:p>
        </p:txBody>
      </p:sp>
      <p:sp>
        <p:nvSpPr>
          <p:cNvPr id="13" name="Rektangel med rundade hörn 12">
            <a:extLst>
              <a:ext uri="{FF2B5EF4-FFF2-40B4-BE49-F238E27FC236}">
                <a16:creationId xmlns:a16="http://schemas.microsoft.com/office/drawing/2014/main" id="{029B6B2B-45E1-DF03-C627-9562DE1CD786}"/>
              </a:ext>
            </a:extLst>
          </p:cNvPr>
          <p:cNvSpPr/>
          <p:nvPr/>
        </p:nvSpPr>
        <p:spPr>
          <a:xfrm>
            <a:off x="3651422" y="1855508"/>
            <a:ext cx="1573721" cy="729604"/>
          </a:xfrm>
          <a:prstGeom prst="roundRect">
            <a:avLst>
              <a:gd name="adj" fmla="val 9328"/>
            </a:avLst>
          </a:prstGeom>
          <a:solidFill>
            <a:srgbClr val="201E27"/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/>
              <a:t>ParentSpanId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0061381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2D42ACE0-8134-54A6-30A4-80842DD547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History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of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observability</a:t>
            </a:r>
            <a:endParaRPr lang="sv-SE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AC05438C-CC7F-3F85-40FA-D2159EF34D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Logs</a:t>
            </a:r>
          </a:p>
          <a:p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Logs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with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correlation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ID</a:t>
            </a:r>
          </a:p>
          <a:p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3rd party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tooling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DynaTrace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,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DataDog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,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ApplicationInsights</a:t>
            </a:r>
            <a:endParaRPr lang="sv-SE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Zipkin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,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Jaeger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, </a:t>
            </a:r>
            <a:r>
              <a:rPr lang="sv-SE" dirty="0" err="1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OpenTracing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, </a:t>
            </a:r>
            <a:r>
              <a:rPr lang="sv-SE" dirty="0" err="1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OpenCensus</a:t>
            </a:r>
            <a:endParaRPr lang="sv-SE" dirty="0">
              <a:solidFill>
                <a:srgbClr val="00B0F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One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unified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model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- 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OpenTelemetry</a:t>
            </a:r>
            <a:endParaRPr lang="sv-SE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endParaRPr lang="sv-SE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0" indent="0">
              <a:buNone/>
            </a:pPr>
            <a:endParaRPr lang="sv-SE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11324737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29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Bildobjekt 12" descr="En bild som visar text, skärmbild, Teckensnitt&#10;&#10;Automatiskt genererad beskrivning">
            <a:extLst>
              <a:ext uri="{FF2B5EF4-FFF2-40B4-BE49-F238E27FC236}">
                <a16:creationId xmlns:a16="http://schemas.microsoft.com/office/drawing/2014/main" id="{EA32FFF9-D597-29A3-4CFE-3A2BDE5F48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9807"/>
          <a:stretch/>
        </p:blipFill>
        <p:spPr>
          <a:xfrm>
            <a:off x="106017" y="198783"/>
            <a:ext cx="10909649" cy="6659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00312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29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objekt 8" descr="En bild som visar text, skärmbild, Teckensnitt&#10;&#10;Automatiskt genererad beskrivning">
            <a:extLst>
              <a:ext uri="{FF2B5EF4-FFF2-40B4-BE49-F238E27FC236}">
                <a16:creationId xmlns:a16="http://schemas.microsoft.com/office/drawing/2014/main" id="{C29D5F83-E841-0B4E-F34B-A9F94DAF9D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61"/>
          <a:stretch/>
        </p:blipFill>
        <p:spPr>
          <a:xfrm>
            <a:off x="106017" y="474890"/>
            <a:ext cx="12772181" cy="5908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4853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 descr="En bild som visar programvara, Multimedieprogram, text, skärmbild&#10;&#10;Automatiskt genererad beskrivning">
            <a:extLst>
              <a:ext uri="{FF2B5EF4-FFF2-40B4-BE49-F238E27FC236}">
                <a16:creationId xmlns:a16="http://schemas.microsoft.com/office/drawing/2014/main" id="{F7E002C2-4EC3-671E-023E-659D7F449B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1966"/>
            <a:ext cx="12192000" cy="6714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21582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objekt 3" descr="En bild som visar text, programvara, Multimedieprogram, Datorikon&#10;&#10;Automatiskt genererad beskrivning">
            <a:extLst>
              <a:ext uri="{FF2B5EF4-FFF2-40B4-BE49-F238E27FC236}">
                <a16:creationId xmlns:a16="http://schemas.microsoft.com/office/drawing/2014/main" id="{0874CD35-56A6-0640-7150-DA0CDCAAED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15" y="0"/>
            <a:ext cx="12176985" cy="6866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0553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ktangel 5">
            <a:extLst>
              <a:ext uri="{FF2B5EF4-FFF2-40B4-BE49-F238E27FC236}">
                <a16:creationId xmlns:a16="http://schemas.microsoft.com/office/drawing/2014/main" id="{31EA5F1F-F852-F45F-7668-00CF3D9CD135}"/>
              </a:ext>
            </a:extLst>
          </p:cNvPr>
          <p:cNvSpPr/>
          <p:nvPr/>
        </p:nvSpPr>
        <p:spPr>
          <a:xfrm>
            <a:off x="0" y="2229786"/>
            <a:ext cx="12192000" cy="23984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4400" dirty="0" err="1">
                <a:latin typeface="Aharoni" panose="02010803020104030203" pitchFamily="2" charset="-79"/>
                <a:cs typeface="Aharoni" panose="02010803020104030203" pitchFamily="2" charset="-79"/>
              </a:rPr>
              <a:t>Baggage</a:t>
            </a:r>
            <a:endParaRPr lang="sv-SE" sz="4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7513495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ktangel 16">
            <a:extLst>
              <a:ext uri="{FF2B5EF4-FFF2-40B4-BE49-F238E27FC236}">
                <a16:creationId xmlns:a16="http://schemas.microsoft.com/office/drawing/2014/main" id="{E8B90B0A-2328-6590-24E7-D283B873444F}"/>
              </a:ext>
            </a:extLst>
          </p:cNvPr>
          <p:cNvSpPr/>
          <p:nvPr/>
        </p:nvSpPr>
        <p:spPr>
          <a:xfrm>
            <a:off x="2776537" y="2576045"/>
            <a:ext cx="73000" cy="991536"/>
          </a:xfrm>
          <a:prstGeom prst="rect">
            <a:avLst/>
          </a:prstGeom>
          <a:solidFill>
            <a:srgbClr val="FF57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5" name="Rektangel 14">
            <a:extLst>
              <a:ext uri="{FF2B5EF4-FFF2-40B4-BE49-F238E27FC236}">
                <a16:creationId xmlns:a16="http://schemas.microsoft.com/office/drawing/2014/main" id="{DBF9C3A7-AE9D-88BB-5B3C-30EC650240F2}"/>
              </a:ext>
            </a:extLst>
          </p:cNvPr>
          <p:cNvSpPr/>
          <p:nvPr/>
        </p:nvSpPr>
        <p:spPr>
          <a:xfrm>
            <a:off x="1982776" y="2147889"/>
            <a:ext cx="73000" cy="585787"/>
          </a:xfrm>
          <a:prstGeom prst="rect">
            <a:avLst/>
          </a:prstGeom>
          <a:solidFill>
            <a:srgbClr val="0074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" name="Rektangel 1">
            <a:extLst>
              <a:ext uri="{FF2B5EF4-FFF2-40B4-BE49-F238E27FC236}">
                <a16:creationId xmlns:a16="http://schemas.microsoft.com/office/drawing/2014/main" id="{4F203483-6A38-E272-2EB7-542D2B9F16E1}"/>
              </a:ext>
            </a:extLst>
          </p:cNvPr>
          <p:cNvSpPr/>
          <p:nvPr/>
        </p:nvSpPr>
        <p:spPr>
          <a:xfrm>
            <a:off x="1147762" y="1654971"/>
            <a:ext cx="9896476" cy="58578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FrontendService</a:t>
            </a:r>
            <a:r>
              <a:rPr lang="sv-SE"/>
              <a:t> </a:t>
            </a:r>
            <a:r>
              <a:rPr lang="sv-SE" err="1"/>
              <a:t>SomePage</a:t>
            </a:r>
            <a:endParaRPr lang="sv-SE"/>
          </a:p>
        </p:txBody>
      </p:sp>
      <p:sp>
        <p:nvSpPr>
          <p:cNvPr id="8" name="Rektangel 7">
            <a:extLst>
              <a:ext uri="{FF2B5EF4-FFF2-40B4-BE49-F238E27FC236}">
                <a16:creationId xmlns:a16="http://schemas.microsoft.com/office/drawing/2014/main" id="{FC7B4C06-681B-286C-0DA5-C211CC39944F}"/>
              </a:ext>
            </a:extLst>
          </p:cNvPr>
          <p:cNvSpPr/>
          <p:nvPr/>
        </p:nvSpPr>
        <p:spPr>
          <a:xfrm>
            <a:off x="2776537" y="3093244"/>
            <a:ext cx="8267701" cy="585787"/>
          </a:xfrm>
          <a:prstGeom prst="rect">
            <a:avLst/>
          </a:prstGeom>
          <a:solidFill>
            <a:srgbClr val="FF57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Postgres</a:t>
            </a:r>
            <a:r>
              <a:rPr lang="sv-SE"/>
              <a:t> INSERT</a:t>
            </a:r>
          </a:p>
        </p:txBody>
      </p:sp>
      <p:sp>
        <p:nvSpPr>
          <p:cNvPr id="10" name="Rektangel 9">
            <a:extLst>
              <a:ext uri="{FF2B5EF4-FFF2-40B4-BE49-F238E27FC236}">
                <a16:creationId xmlns:a16="http://schemas.microsoft.com/office/drawing/2014/main" id="{E8048EAE-615E-D8B1-C6F6-C6B317B4E7A8}"/>
              </a:ext>
            </a:extLst>
          </p:cNvPr>
          <p:cNvSpPr/>
          <p:nvPr/>
        </p:nvSpPr>
        <p:spPr>
          <a:xfrm>
            <a:off x="1976438" y="2374107"/>
            <a:ext cx="9067800" cy="585787"/>
          </a:xfrm>
          <a:prstGeom prst="rect">
            <a:avLst/>
          </a:prstGeom>
          <a:solidFill>
            <a:srgbClr val="0074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POST /</a:t>
            </a:r>
            <a:r>
              <a:rPr lang="sv-SE" dirty="0" err="1"/>
              <a:t>api</a:t>
            </a:r>
            <a:r>
              <a:rPr lang="sv-SE" dirty="0"/>
              <a:t>/</a:t>
            </a:r>
            <a:r>
              <a:rPr lang="sv-SE" dirty="0" err="1"/>
              <a:t>customer</a:t>
            </a:r>
            <a:r>
              <a:rPr lang="sv-SE" dirty="0"/>
              <a:t>                      </a:t>
            </a:r>
          </a:p>
        </p:txBody>
      </p:sp>
      <p:grpSp>
        <p:nvGrpSpPr>
          <p:cNvPr id="14" name="Grupp 13">
            <a:extLst>
              <a:ext uri="{FF2B5EF4-FFF2-40B4-BE49-F238E27FC236}">
                <a16:creationId xmlns:a16="http://schemas.microsoft.com/office/drawing/2014/main" id="{73DA00DB-1322-902F-A6D0-8C35D111C15B}"/>
              </a:ext>
            </a:extLst>
          </p:cNvPr>
          <p:cNvGrpSpPr/>
          <p:nvPr/>
        </p:nvGrpSpPr>
        <p:grpSpPr>
          <a:xfrm>
            <a:off x="1026318" y="1042989"/>
            <a:ext cx="10139363" cy="478632"/>
            <a:chOff x="1147762" y="940204"/>
            <a:chExt cx="10139363" cy="279981"/>
          </a:xfrm>
        </p:grpSpPr>
        <p:cxnSp>
          <p:nvCxnSpPr>
            <p:cNvPr id="12" name="Rak pil 11">
              <a:extLst>
                <a:ext uri="{FF2B5EF4-FFF2-40B4-BE49-F238E27FC236}">
                  <a16:creationId xmlns:a16="http://schemas.microsoft.com/office/drawing/2014/main" id="{5AACEF3D-A969-9E69-D30B-8FA901B02FBD}"/>
                </a:ext>
              </a:extLst>
            </p:cNvPr>
            <p:cNvCxnSpPr/>
            <p:nvPr/>
          </p:nvCxnSpPr>
          <p:spPr>
            <a:xfrm>
              <a:off x="1147762" y="1100138"/>
              <a:ext cx="10139363" cy="0"/>
            </a:xfrm>
            <a:prstGeom prst="straightConnector1">
              <a:avLst/>
            </a:prstGeom>
            <a:ln w="50800">
              <a:solidFill>
                <a:schemeClr val="accent5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ktangel 12">
              <a:extLst>
                <a:ext uri="{FF2B5EF4-FFF2-40B4-BE49-F238E27FC236}">
                  <a16:creationId xmlns:a16="http://schemas.microsoft.com/office/drawing/2014/main" id="{FF4FDE8F-1102-3096-1F4E-CC6108A2B35D}"/>
                </a:ext>
              </a:extLst>
            </p:cNvPr>
            <p:cNvSpPr/>
            <p:nvPr/>
          </p:nvSpPr>
          <p:spPr>
            <a:xfrm>
              <a:off x="5357812" y="940204"/>
              <a:ext cx="1214438" cy="279981"/>
            </a:xfrm>
            <a:prstGeom prst="rect">
              <a:avLst/>
            </a:prstGeom>
            <a:solidFill>
              <a:srgbClr val="19191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b="1" err="1"/>
                <a:t>Time</a:t>
              </a:r>
              <a:endParaRPr lang="sv-SE" b="1"/>
            </a:p>
          </p:txBody>
        </p:sp>
      </p:grpSp>
      <p:sp>
        <p:nvSpPr>
          <p:cNvPr id="4" name="Rektangel med rundade hörn 3">
            <a:extLst>
              <a:ext uri="{FF2B5EF4-FFF2-40B4-BE49-F238E27FC236}">
                <a16:creationId xmlns:a16="http://schemas.microsoft.com/office/drawing/2014/main" id="{B15DC6A2-EE43-4213-CA1D-12BFE0A3598F}"/>
              </a:ext>
            </a:extLst>
          </p:cNvPr>
          <p:cNvSpPr/>
          <p:nvPr/>
        </p:nvSpPr>
        <p:spPr>
          <a:xfrm>
            <a:off x="1265837" y="1708605"/>
            <a:ext cx="2775211" cy="478632"/>
          </a:xfrm>
          <a:prstGeom prst="roundRect">
            <a:avLst>
              <a:gd name="adj" fmla="val 9328"/>
            </a:avLst>
          </a:prstGeom>
          <a:solidFill>
            <a:srgbClr val="201E28"/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/>
              <a:t>SomeKey</a:t>
            </a:r>
            <a:r>
              <a:rPr lang="sv-SE" dirty="0"/>
              <a:t>: </a:t>
            </a:r>
            <a:r>
              <a:rPr lang="sv-SE" dirty="0" err="1"/>
              <a:t>SomeValue</a:t>
            </a:r>
            <a:endParaRPr lang="sv-SE" dirty="0"/>
          </a:p>
        </p:txBody>
      </p:sp>
      <p:sp>
        <p:nvSpPr>
          <p:cNvPr id="6" name="Rektangel med rundade hörn 5">
            <a:extLst>
              <a:ext uri="{FF2B5EF4-FFF2-40B4-BE49-F238E27FC236}">
                <a16:creationId xmlns:a16="http://schemas.microsoft.com/office/drawing/2014/main" id="{B0A1C3C2-3B75-8581-9B7C-7B2378542E6D}"/>
              </a:ext>
            </a:extLst>
          </p:cNvPr>
          <p:cNvSpPr/>
          <p:nvPr/>
        </p:nvSpPr>
        <p:spPr>
          <a:xfrm>
            <a:off x="2055776" y="2427684"/>
            <a:ext cx="2775211" cy="478632"/>
          </a:xfrm>
          <a:prstGeom prst="roundRect">
            <a:avLst>
              <a:gd name="adj" fmla="val 9328"/>
            </a:avLst>
          </a:prstGeom>
          <a:solidFill>
            <a:srgbClr val="201E28"/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/>
              <a:t>SomeKey</a:t>
            </a:r>
            <a:r>
              <a:rPr lang="sv-SE" dirty="0"/>
              <a:t>: </a:t>
            </a:r>
            <a:r>
              <a:rPr lang="sv-SE" dirty="0" err="1"/>
              <a:t>SomeValue</a:t>
            </a:r>
            <a:endParaRPr lang="sv-SE" dirty="0"/>
          </a:p>
        </p:txBody>
      </p:sp>
      <p:sp>
        <p:nvSpPr>
          <p:cNvPr id="7" name="Rektangel med rundade hörn 6">
            <a:extLst>
              <a:ext uri="{FF2B5EF4-FFF2-40B4-BE49-F238E27FC236}">
                <a16:creationId xmlns:a16="http://schemas.microsoft.com/office/drawing/2014/main" id="{0DD4A946-1892-E47E-6343-1D28474FB8CD}"/>
              </a:ext>
            </a:extLst>
          </p:cNvPr>
          <p:cNvSpPr/>
          <p:nvPr/>
        </p:nvSpPr>
        <p:spPr>
          <a:xfrm>
            <a:off x="2849537" y="3144674"/>
            <a:ext cx="2775211" cy="478632"/>
          </a:xfrm>
          <a:prstGeom prst="roundRect">
            <a:avLst>
              <a:gd name="adj" fmla="val 9328"/>
            </a:avLst>
          </a:prstGeom>
          <a:solidFill>
            <a:srgbClr val="201E28"/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/>
              <a:t>SomeKey</a:t>
            </a:r>
            <a:r>
              <a:rPr lang="sv-SE" dirty="0"/>
              <a:t>: </a:t>
            </a:r>
            <a:r>
              <a:rPr lang="sv-SE" dirty="0" err="1"/>
              <a:t>SomeValue</a:t>
            </a:r>
            <a:endParaRPr lang="sv-SE" dirty="0"/>
          </a:p>
        </p:txBody>
      </p:sp>
      <p:cxnSp>
        <p:nvCxnSpPr>
          <p:cNvPr id="21" name="Rak pil 20">
            <a:extLst>
              <a:ext uri="{FF2B5EF4-FFF2-40B4-BE49-F238E27FC236}">
                <a16:creationId xmlns:a16="http://schemas.microsoft.com/office/drawing/2014/main" id="{C69FD1E7-E505-35CA-BAE2-40589B7917E9}"/>
              </a:ext>
            </a:extLst>
          </p:cNvPr>
          <p:cNvCxnSpPr>
            <a:cxnSpLocks/>
          </p:cNvCxnSpPr>
          <p:nvPr/>
        </p:nvCxnSpPr>
        <p:spPr>
          <a:xfrm>
            <a:off x="1026318" y="1708605"/>
            <a:ext cx="2326482" cy="2189502"/>
          </a:xfrm>
          <a:prstGeom prst="straightConnector1">
            <a:avLst/>
          </a:prstGeom>
          <a:ln w="50800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595198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ktangel 5">
            <a:extLst>
              <a:ext uri="{FF2B5EF4-FFF2-40B4-BE49-F238E27FC236}">
                <a16:creationId xmlns:a16="http://schemas.microsoft.com/office/drawing/2014/main" id="{31EA5F1F-F852-F45F-7668-00CF3D9CD135}"/>
              </a:ext>
            </a:extLst>
          </p:cNvPr>
          <p:cNvSpPr/>
          <p:nvPr/>
        </p:nvSpPr>
        <p:spPr>
          <a:xfrm>
            <a:off x="0" y="2229786"/>
            <a:ext cx="12192000" cy="23984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4400" dirty="0" err="1">
                <a:latin typeface="Aharoni" panose="02010803020104030203" pitchFamily="2" charset="-79"/>
                <a:cs typeface="Aharoni" panose="02010803020104030203" pitchFamily="2" charset="-79"/>
              </a:rPr>
              <a:t>Metrics</a:t>
            </a:r>
            <a:endParaRPr lang="sv-SE" sz="4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35581052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1B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Metrics and visualizations | Grafana Cloud documentation">
            <a:extLst>
              <a:ext uri="{FF2B5EF4-FFF2-40B4-BE49-F238E27FC236}">
                <a16:creationId xmlns:a16="http://schemas.microsoft.com/office/drawing/2014/main" id="{475F81DF-4E8E-6936-D02E-FB862100B4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6350" y="0"/>
            <a:ext cx="96393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879944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ktangel 5">
            <a:extLst>
              <a:ext uri="{FF2B5EF4-FFF2-40B4-BE49-F238E27FC236}">
                <a16:creationId xmlns:a16="http://schemas.microsoft.com/office/drawing/2014/main" id="{31EA5F1F-F852-F45F-7668-00CF3D9CD135}"/>
              </a:ext>
            </a:extLst>
          </p:cNvPr>
          <p:cNvSpPr/>
          <p:nvPr/>
        </p:nvSpPr>
        <p:spPr>
          <a:xfrm>
            <a:off x="0" y="2229786"/>
            <a:ext cx="12192000" cy="23984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4400" dirty="0" err="1">
                <a:latin typeface="Aharoni" panose="02010803020104030203" pitchFamily="2" charset="-79"/>
                <a:cs typeface="Aharoni" panose="02010803020104030203" pitchFamily="2" charset="-79"/>
              </a:rPr>
              <a:t>Collector</a:t>
            </a:r>
            <a:endParaRPr lang="sv-SE" sz="4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879445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ktangel 1">
            <a:extLst>
              <a:ext uri="{FF2B5EF4-FFF2-40B4-BE49-F238E27FC236}">
                <a16:creationId xmlns:a16="http://schemas.microsoft.com/office/drawing/2014/main" id="{2DB458EB-9AE8-C4DD-AA45-C598FC60C8D1}"/>
              </a:ext>
            </a:extLst>
          </p:cNvPr>
          <p:cNvSpPr/>
          <p:nvPr/>
        </p:nvSpPr>
        <p:spPr>
          <a:xfrm>
            <a:off x="2676342" y="662969"/>
            <a:ext cx="6839316" cy="119172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/>
              <a:t>MyService</a:t>
            </a:r>
            <a:endParaRPr lang="sv-SE" dirty="0"/>
          </a:p>
        </p:txBody>
      </p:sp>
      <p:sp>
        <p:nvSpPr>
          <p:cNvPr id="4" name="Rektangel 3">
            <a:extLst>
              <a:ext uri="{FF2B5EF4-FFF2-40B4-BE49-F238E27FC236}">
                <a16:creationId xmlns:a16="http://schemas.microsoft.com/office/drawing/2014/main" id="{F0E7DC06-456B-C94F-49A3-766959E779C6}"/>
              </a:ext>
            </a:extLst>
          </p:cNvPr>
          <p:cNvSpPr/>
          <p:nvPr/>
        </p:nvSpPr>
        <p:spPr>
          <a:xfrm>
            <a:off x="4956481" y="2864475"/>
            <a:ext cx="2279039" cy="1191727"/>
          </a:xfrm>
          <a:prstGeom prst="rect">
            <a:avLst/>
          </a:prstGeom>
          <a:solidFill>
            <a:srgbClr val="0074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/>
              <a:t>Otel</a:t>
            </a:r>
            <a:r>
              <a:rPr lang="sv-SE" dirty="0"/>
              <a:t> </a:t>
            </a:r>
            <a:r>
              <a:rPr lang="sv-SE" dirty="0" err="1"/>
              <a:t>Collector</a:t>
            </a:r>
            <a:endParaRPr lang="sv-SE" dirty="0"/>
          </a:p>
        </p:txBody>
      </p:sp>
      <p:sp>
        <p:nvSpPr>
          <p:cNvPr id="5" name="Rektangel 4">
            <a:extLst>
              <a:ext uri="{FF2B5EF4-FFF2-40B4-BE49-F238E27FC236}">
                <a16:creationId xmlns:a16="http://schemas.microsoft.com/office/drawing/2014/main" id="{85020711-B13B-5CCE-7B0A-8F21983441F1}"/>
              </a:ext>
            </a:extLst>
          </p:cNvPr>
          <p:cNvSpPr/>
          <p:nvPr/>
        </p:nvSpPr>
        <p:spPr>
          <a:xfrm>
            <a:off x="2676342" y="5065981"/>
            <a:ext cx="6839316" cy="1191727"/>
          </a:xfrm>
          <a:prstGeom prst="rect">
            <a:avLst/>
          </a:prstGeom>
          <a:solidFill>
            <a:srgbClr val="FF57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 err="1"/>
              <a:t>Grafana</a:t>
            </a:r>
            <a:r>
              <a:rPr lang="sv-SE" b="1" dirty="0"/>
              <a:t> / </a:t>
            </a:r>
            <a:r>
              <a:rPr lang="sv-SE" b="1" dirty="0" err="1"/>
              <a:t>DataDog</a:t>
            </a:r>
            <a:r>
              <a:rPr lang="sv-SE" b="1" dirty="0"/>
              <a:t> / </a:t>
            </a:r>
            <a:r>
              <a:rPr lang="sv-SE" b="1" dirty="0" err="1"/>
              <a:t>Jaeger</a:t>
            </a:r>
            <a:r>
              <a:rPr lang="sv-SE" b="1" dirty="0"/>
              <a:t> </a:t>
            </a:r>
            <a:r>
              <a:rPr lang="sv-SE" b="1" dirty="0" err="1"/>
              <a:t>etc</a:t>
            </a:r>
            <a:endParaRPr lang="sv-SE" b="1" dirty="0"/>
          </a:p>
        </p:txBody>
      </p:sp>
      <p:cxnSp>
        <p:nvCxnSpPr>
          <p:cNvPr id="8" name="Rak pil 7">
            <a:extLst>
              <a:ext uri="{FF2B5EF4-FFF2-40B4-BE49-F238E27FC236}">
                <a16:creationId xmlns:a16="http://schemas.microsoft.com/office/drawing/2014/main" id="{506C5373-F6A7-032C-8E99-C71EACF6E290}"/>
              </a:ext>
            </a:extLst>
          </p:cNvPr>
          <p:cNvCxnSpPr>
            <a:stCxn id="2" idx="2"/>
            <a:endCxn id="4" idx="0"/>
          </p:cNvCxnSpPr>
          <p:nvPr/>
        </p:nvCxnSpPr>
        <p:spPr>
          <a:xfrm>
            <a:off x="6096000" y="1854696"/>
            <a:ext cx="1" cy="1009779"/>
          </a:xfrm>
          <a:prstGeom prst="straightConnector1">
            <a:avLst/>
          </a:prstGeom>
          <a:ln w="50800">
            <a:solidFill>
              <a:srgbClr val="D86ECC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Rak pil 8">
            <a:extLst>
              <a:ext uri="{FF2B5EF4-FFF2-40B4-BE49-F238E27FC236}">
                <a16:creationId xmlns:a16="http://schemas.microsoft.com/office/drawing/2014/main" id="{739C20F1-B752-514B-07B9-E0C2894102AB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>
          <a:xfrm flipH="1">
            <a:off x="6096000" y="4056202"/>
            <a:ext cx="1" cy="1009779"/>
          </a:xfrm>
          <a:prstGeom prst="straightConnector1">
            <a:avLst/>
          </a:prstGeom>
          <a:ln w="50800">
            <a:solidFill>
              <a:srgbClr val="D86ECC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ruta 14">
            <a:extLst>
              <a:ext uri="{FF2B5EF4-FFF2-40B4-BE49-F238E27FC236}">
                <a16:creationId xmlns:a16="http://schemas.microsoft.com/office/drawing/2014/main" id="{4EAF03AF-AD7A-C44F-12AB-5EABDC267E8F}"/>
              </a:ext>
            </a:extLst>
          </p:cNvPr>
          <p:cNvSpPr txBox="1"/>
          <p:nvPr/>
        </p:nvSpPr>
        <p:spPr>
          <a:xfrm>
            <a:off x="6525920" y="2067198"/>
            <a:ext cx="47007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3200" b="1" dirty="0" err="1">
                <a:solidFill>
                  <a:schemeClr val="bg1"/>
                </a:solidFill>
              </a:rPr>
              <a:t>OpenTelemetry</a:t>
            </a:r>
            <a:r>
              <a:rPr lang="sv-SE" sz="3200" b="1" dirty="0">
                <a:solidFill>
                  <a:schemeClr val="bg1"/>
                </a:solidFill>
              </a:rPr>
              <a:t> </a:t>
            </a:r>
            <a:r>
              <a:rPr lang="sv-SE" sz="3200" b="1" dirty="0" err="1">
                <a:solidFill>
                  <a:schemeClr val="bg1"/>
                </a:solidFill>
              </a:rPr>
              <a:t>protocol</a:t>
            </a:r>
            <a:endParaRPr lang="sv-SE" sz="3200" b="1" dirty="0">
              <a:solidFill>
                <a:schemeClr val="bg1"/>
              </a:solidFill>
            </a:endParaRPr>
          </a:p>
        </p:txBody>
      </p:sp>
      <p:sp>
        <p:nvSpPr>
          <p:cNvPr id="16" name="textruta 15">
            <a:extLst>
              <a:ext uri="{FF2B5EF4-FFF2-40B4-BE49-F238E27FC236}">
                <a16:creationId xmlns:a16="http://schemas.microsoft.com/office/drawing/2014/main" id="{0E609C50-9F6A-F26A-AFB0-399E0211A902}"/>
              </a:ext>
            </a:extLst>
          </p:cNvPr>
          <p:cNvSpPr txBox="1"/>
          <p:nvPr/>
        </p:nvSpPr>
        <p:spPr>
          <a:xfrm>
            <a:off x="6525920" y="4268703"/>
            <a:ext cx="39478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3200" b="1" dirty="0">
                <a:solidFill>
                  <a:schemeClr val="bg1"/>
                </a:solidFill>
              </a:rPr>
              <a:t>3rd party integration</a:t>
            </a:r>
          </a:p>
        </p:txBody>
      </p:sp>
      <p:sp>
        <p:nvSpPr>
          <p:cNvPr id="17" name="Rektangel 16">
            <a:extLst>
              <a:ext uri="{FF2B5EF4-FFF2-40B4-BE49-F238E27FC236}">
                <a16:creationId xmlns:a16="http://schemas.microsoft.com/office/drawing/2014/main" id="{45BAAB34-DE91-0320-F53A-A6E1BA4D6DE0}"/>
              </a:ext>
            </a:extLst>
          </p:cNvPr>
          <p:cNvSpPr/>
          <p:nvPr/>
        </p:nvSpPr>
        <p:spPr>
          <a:xfrm>
            <a:off x="4956480" y="1437923"/>
            <a:ext cx="2279039" cy="412125"/>
          </a:xfrm>
          <a:prstGeom prst="rect">
            <a:avLst/>
          </a:prstGeom>
          <a:solidFill>
            <a:srgbClr val="0074EA"/>
          </a:solidFill>
          <a:ln w="25400">
            <a:solidFill>
              <a:srgbClr val="181B2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/>
              <a:t>Otel</a:t>
            </a:r>
            <a:r>
              <a:rPr lang="sv-SE" dirty="0"/>
              <a:t> Exporter</a:t>
            </a:r>
          </a:p>
        </p:txBody>
      </p:sp>
    </p:spTree>
    <p:extLst>
      <p:ext uri="{BB962C8B-B14F-4D97-AF65-F5344CB8AC3E}">
        <p14:creationId xmlns:p14="http://schemas.microsoft.com/office/powerpoint/2010/main" val="32051549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DB877C61-BC76-43DC-475F-93758EE176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Use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cases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for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observability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?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5464CAF1-F27E-59E8-DCBB-50F44651E6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Health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monitoring</a:t>
            </a:r>
            <a:endParaRPr lang="sv-SE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Performance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monitoring</a:t>
            </a:r>
            <a:endParaRPr lang="sv-SE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Diagnostics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/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Debugging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,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understanding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data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flows</a:t>
            </a:r>
            <a:endParaRPr lang="sv-SE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04846408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ktangel 1">
            <a:extLst>
              <a:ext uri="{FF2B5EF4-FFF2-40B4-BE49-F238E27FC236}">
                <a16:creationId xmlns:a16="http://schemas.microsoft.com/office/drawing/2014/main" id="{2DB458EB-9AE8-C4DD-AA45-C598FC60C8D1}"/>
              </a:ext>
            </a:extLst>
          </p:cNvPr>
          <p:cNvSpPr/>
          <p:nvPr/>
        </p:nvSpPr>
        <p:spPr>
          <a:xfrm>
            <a:off x="2676342" y="662969"/>
            <a:ext cx="6839316" cy="119172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/>
              <a:t>MyService</a:t>
            </a:r>
            <a:endParaRPr lang="sv-SE" dirty="0"/>
          </a:p>
        </p:txBody>
      </p:sp>
      <p:sp>
        <p:nvSpPr>
          <p:cNvPr id="5" name="Rektangel 4">
            <a:extLst>
              <a:ext uri="{FF2B5EF4-FFF2-40B4-BE49-F238E27FC236}">
                <a16:creationId xmlns:a16="http://schemas.microsoft.com/office/drawing/2014/main" id="{85020711-B13B-5CCE-7B0A-8F21983441F1}"/>
              </a:ext>
            </a:extLst>
          </p:cNvPr>
          <p:cNvSpPr/>
          <p:nvPr/>
        </p:nvSpPr>
        <p:spPr>
          <a:xfrm>
            <a:off x="2676342" y="5065981"/>
            <a:ext cx="6839316" cy="1191727"/>
          </a:xfrm>
          <a:prstGeom prst="rect">
            <a:avLst/>
          </a:prstGeom>
          <a:solidFill>
            <a:srgbClr val="FF57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 err="1"/>
              <a:t>Azure</a:t>
            </a:r>
            <a:r>
              <a:rPr lang="sv-SE" b="1" dirty="0"/>
              <a:t> </a:t>
            </a:r>
            <a:r>
              <a:rPr lang="sv-SE" b="1" dirty="0" err="1"/>
              <a:t>ApplicationInsights</a:t>
            </a:r>
            <a:endParaRPr lang="sv-SE" b="1" dirty="0"/>
          </a:p>
        </p:txBody>
      </p:sp>
      <p:cxnSp>
        <p:nvCxnSpPr>
          <p:cNvPr id="8" name="Rak pil 7">
            <a:extLst>
              <a:ext uri="{FF2B5EF4-FFF2-40B4-BE49-F238E27FC236}">
                <a16:creationId xmlns:a16="http://schemas.microsoft.com/office/drawing/2014/main" id="{506C5373-F6A7-032C-8E99-C71EACF6E290}"/>
              </a:ext>
            </a:extLst>
          </p:cNvPr>
          <p:cNvCxnSpPr>
            <a:cxnSpLocks/>
            <a:stCxn id="2" idx="2"/>
            <a:endCxn id="5" idx="0"/>
          </p:cNvCxnSpPr>
          <p:nvPr/>
        </p:nvCxnSpPr>
        <p:spPr>
          <a:xfrm>
            <a:off x="6096000" y="1854696"/>
            <a:ext cx="0" cy="3211285"/>
          </a:xfrm>
          <a:prstGeom prst="straightConnector1">
            <a:avLst/>
          </a:prstGeom>
          <a:ln w="50800">
            <a:solidFill>
              <a:srgbClr val="D86ECC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ruta 14">
            <a:extLst>
              <a:ext uri="{FF2B5EF4-FFF2-40B4-BE49-F238E27FC236}">
                <a16:creationId xmlns:a16="http://schemas.microsoft.com/office/drawing/2014/main" id="{4EAF03AF-AD7A-C44F-12AB-5EABDC267E8F}"/>
              </a:ext>
            </a:extLst>
          </p:cNvPr>
          <p:cNvSpPr txBox="1"/>
          <p:nvPr/>
        </p:nvSpPr>
        <p:spPr>
          <a:xfrm>
            <a:off x="6525920" y="3167950"/>
            <a:ext cx="33409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3200" b="1" dirty="0" err="1">
                <a:solidFill>
                  <a:schemeClr val="bg1"/>
                </a:solidFill>
              </a:rPr>
              <a:t>Custom</a:t>
            </a:r>
            <a:r>
              <a:rPr lang="sv-SE" sz="3200" b="1" dirty="0">
                <a:solidFill>
                  <a:schemeClr val="bg1"/>
                </a:solidFill>
              </a:rPr>
              <a:t> </a:t>
            </a:r>
            <a:r>
              <a:rPr lang="sv-SE" sz="3200" b="1" dirty="0" err="1">
                <a:solidFill>
                  <a:schemeClr val="bg1"/>
                </a:solidFill>
              </a:rPr>
              <a:t>Protocol</a:t>
            </a:r>
            <a:endParaRPr lang="sv-SE" sz="3200" b="1" dirty="0">
              <a:solidFill>
                <a:schemeClr val="bg1"/>
              </a:solidFill>
            </a:endParaRPr>
          </a:p>
        </p:txBody>
      </p:sp>
      <p:sp>
        <p:nvSpPr>
          <p:cNvPr id="17" name="Rektangel 16">
            <a:extLst>
              <a:ext uri="{FF2B5EF4-FFF2-40B4-BE49-F238E27FC236}">
                <a16:creationId xmlns:a16="http://schemas.microsoft.com/office/drawing/2014/main" id="{45BAAB34-DE91-0320-F53A-A6E1BA4D6DE0}"/>
              </a:ext>
            </a:extLst>
          </p:cNvPr>
          <p:cNvSpPr/>
          <p:nvPr/>
        </p:nvSpPr>
        <p:spPr>
          <a:xfrm>
            <a:off x="4956480" y="1437923"/>
            <a:ext cx="2279039" cy="412125"/>
          </a:xfrm>
          <a:prstGeom prst="rect">
            <a:avLst/>
          </a:prstGeom>
          <a:solidFill>
            <a:srgbClr val="0074EA"/>
          </a:solidFill>
          <a:ln w="25400">
            <a:solidFill>
              <a:srgbClr val="181B2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/>
              <a:t>Otel</a:t>
            </a:r>
            <a:r>
              <a:rPr lang="sv-SE" dirty="0"/>
              <a:t> </a:t>
            </a:r>
            <a:r>
              <a:rPr lang="sv-SE" dirty="0" err="1"/>
              <a:t>Azure</a:t>
            </a:r>
            <a:r>
              <a:rPr lang="sv-SE" dirty="0"/>
              <a:t> Exporter</a:t>
            </a:r>
          </a:p>
        </p:txBody>
      </p:sp>
    </p:spTree>
    <p:extLst>
      <p:ext uri="{BB962C8B-B14F-4D97-AF65-F5344CB8AC3E}">
        <p14:creationId xmlns:p14="http://schemas.microsoft.com/office/powerpoint/2010/main" val="44177966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ktangel 1">
            <a:extLst>
              <a:ext uri="{FF2B5EF4-FFF2-40B4-BE49-F238E27FC236}">
                <a16:creationId xmlns:a16="http://schemas.microsoft.com/office/drawing/2014/main" id="{2DB458EB-9AE8-C4DD-AA45-C598FC60C8D1}"/>
              </a:ext>
            </a:extLst>
          </p:cNvPr>
          <p:cNvSpPr/>
          <p:nvPr/>
        </p:nvSpPr>
        <p:spPr>
          <a:xfrm>
            <a:off x="2676342" y="662969"/>
            <a:ext cx="6839316" cy="119172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/>
              <a:t>MyService</a:t>
            </a:r>
            <a:endParaRPr lang="sv-SE" dirty="0"/>
          </a:p>
        </p:txBody>
      </p:sp>
      <p:sp>
        <p:nvSpPr>
          <p:cNvPr id="5" name="Rektangel 4">
            <a:extLst>
              <a:ext uri="{FF2B5EF4-FFF2-40B4-BE49-F238E27FC236}">
                <a16:creationId xmlns:a16="http://schemas.microsoft.com/office/drawing/2014/main" id="{85020711-B13B-5CCE-7B0A-8F21983441F1}"/>
              </a:ext>
            </a:extLst>
          </p:cNvPr>
          <p:cNvSpPr/>
          <p:nvPr/>
        </p:nvSpPr>
        <p:spPr>
          <a:xfrm>
            <a:off x="2676342" y="5065981"/>
            <a:ext cx="6839316" cy="1191727"/>
          </a:xfrm>
          <a:prstGeom prst="rect">
            <a:avLst/>
          </a:prstGeom>
          <a:solidFill>
            <a:srgbClr val="FF57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 err="1"/>
              <a:t>TraceLens</a:t>
            </a:r>
            <a:endParaRPr lang="sv-SE" b="1" dirty="0"/>
          </a:p>
        </p:txBody>
      </p:sp>
      <p:cxnSp>
        <p:nvCxnSpPr>
          <p:cNvPr id="8" name="Rak pil 7">
            <a:extLst>
              <a:ext uri="{FF2B5EF4-FFF2-40B4-BE49-F238E27FC236}">
                <a16:creationId xmlns:a16="http://schemas.microsoft.com/office/drawing/2014/main" id="{506C5373-F6A7-032C-8E99-C71EACF6E290}"/>
              </a:ext>
            </a:extLst>
          </p:cNvPr>
          <p:cNvCxnSpPr>
            <a:cxnSpLocks/>
            <a:stCxn id="2" idx="2"/>
            <a:endCxn id="5" idx="0"/>
          </p:cNvCxnSpPr>
          <p:nvPr/>
        </p:nvCxnSpPr>
        <p:spPr>
          <a:xfrm>
            <a:off x="6096000" y="1854696"/>
            <a:ext cx="0" cy="3211285"/>
          </a:xfrm>
          <a:prstGeom prst="straightConnector1">
            <a:avLst/>
          </a:prstGeom>
          <a:ln w="50800">
            <a:solidFill>
              <a:srgbClr val="D86ECC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ktangel 16">
            <a:extLst>
              <a:ext uri="{FF2B5EF4-FFF2-40B4-BE49-F238E27FC236}">
                <a16:creationId xmlns:a16="http://schemas.microsoft.com/office/drawing/2014/main" id="{45BAAB34-DE91-0320-F53A-A6E1BA4D6DE0}"/>
              </a:ext>
            </a:extLst>
          </p:cNvPr>
          <p:cNvSpPr/>
          <p:nvPr/>
        </p:nvSpPr>
        <p:spPr>
          <a:xfrm>
            <a:off x="4956480" y="1437923"/>
            <a:ext cx="2279039" cy="412125"/>
          </a:xfrm>
          <a:prstGeom prst="rect">
            <a:avLst/>
          </a:prstGeom>
          <a:solidFill>
            <a:srgbClr val="0074EA"/>
          </a:solidFill>
          <a:ln w="25400">
            <a:solidFill>
              <a:srgbClr val="181B2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/>
              <a:t>Otel</a:t>
            </a:r>
            <a:r>
              <a:rPr lang="sv-SE" dirty="0"/>
              <a:t> Exporter</a:t>
            </a:r>
          </a:p>
        </p:txBody>
      </p:sp>
      <p:sp>
        <p:nvSpPr>
          <p:cNvPr id="3" name="Rektangel 2">
            <a:extLst>
              <a:ext uri="{FF2B5EF4-FFF2-40B4-BE49-F238E27FC236}">
                <a16:creationId xmlns:a16="http://schemas.microsoft.com/office/drawing/2014/main" id="{05636BAF-FEAD-43CA-2634-256DF4121492}"/>
              </a:ext>
            </a:extLst>
          </p:cNvPr>
          <p:cNvSpPr/>
          <p:nvPr/>
        </p:nvSpPr>
        <p:spPr>
          <a:xfrm>
            <a:off x="4956479" y="5056909"/>
            <a:ext cx="2279039" cy="412125"/>
          </a:xfrm>
          <a:prstGeom prst="rect">
            <a:avLst/>
          </a:prstGeom>
          <a:solidFill>
            <a:srgbClr val="0074EA"/>
          </a:solidFill>
          <a:ln w="25400">
            <a:solidFill>
              <a:srgbClr val="181B2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/>
              <a:t>Otel</a:t>
            </a:r>
            <a:r>
              <a:rPr lang="sv-SE" dirty="0"/>
              <a:t> </a:t>
            </a:r>
            <a:r>
              <a:rPr lang="sv-SE" dirty="0" err="1"/>
              <a:t>Collector</a:t>
            </a:r>
            <a:r>
              <a:rPr lang="sv-SE" dirty="0"/>
              <a:t> API</a:t>
            </a:r>
          </a:p>
        </p:txBody>
      </p:sp>
      <p:sp>
        <p:nvSpPr>
          <p:cNvPr id="4" name="textruta 3">
            <a:extLst>
              <a:ext uri="{FF2B5EF4-FFF2-40B4-BE49-F238E27FC236}">
                <a16:creationId xmlns:a16="http://schemas.microsoft.com/office/drawing/2014/main" id="{0FC7C4A1-372A-B0AC-872A-20D75F5EB23C}"/>
              </a:ext>
            </a:extLst>
          </p:cNvPr>
          <p:cNvSpPr txBox="1"/>
          <p:nvPr/>
        </p:nvSpPr>
        <p:spPr>
          <a:xfrm>
            <a:off x="6472911" y="3167951"/>
            <a:ext cx="47007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3200" b="1" dirty="0" err="1">
                <a:solidFill>
                  <a:schemeClr val="bg1"/>
                </a:solidFill>
              </a:rPr>
              <a:t>OpenTelemetry</a:t>
            </a:r>
            <a:r>
              <a:rPr lang="sv-SE" sz="3200" b="1" dirty="0">
                <a:solidFill>
                  <a:schemeClr val="bg1"/>
                </a:solidFill>
              </a:rPr>
              <a:t> </a:t>
            </a:r>
            <a:r>
              <a:rPr lang="sv-SE" sz="3200" b="1" dirty="0" err="1">
                <a:solidFill>
                  <a:schemeClr val="bg1"/>
                </a:solidFill>
              </a:rPr>
              <a:t>protocol</a:t>
            </a:r>
            <a:endParaRPr lang="sv-SE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719003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ktangel 1">
            <a:extLst>
              <a:ext uri="{FF2B5EF4-FFF2-40B4-BE49-F238E27FC236}">
                <a16:creationId xmlns:a16="http://schemas.microsoft.com/office/drawing/2014/main" id="{2DB458EB-9AE8-C4DD-AA45-C598FC60C8D1}"/>
              </a:ext>
            </a:extLst>
          </p:cNvPr>
          <p:cNvSpPr/>
          <p:nvPr/>
        </p:nvSpPr>
        <p:spPr>
          <a:xfrm>
            <a:off x="2676342" y="662969"/>
            <a:ext cx="6839316" cy="119172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/>
              <a:t>MyService</a:t>
            </a:r>
            <a:endParaRPr lang="sv-SE" dirty="0"/>
          </a:p>
        </p:txBody>
      </p:sp>
      <p:sp>
        <p:nvSpPr>
          <p:cNvPr id="4" name="Rektangel 3">
            <a:extLst>
              <a:ext uri="{FF2B5EF4-FFF2-40B4-BE49-F238E27FC236}">
                <a16:creationId xmlns:a16="http://schemas.microsoft.com/office/drawing/2014/main" id="{F0E7DC06-456B-C94F-49A3-766959E779C6}"/>
              </a:ext>
            </a:extLst>
          </p:cNvPr>
          <p:cNvSpPr/>
          <p:nvPr/>
        </p:nvSpPr>
        <p:spPr>
          <a:xfrm>
            <a:off x="4956481" y="2864475"/>
            <a:ext cx="2279039" cy="1191727"/>
          </a:xfrm>
          <a:prstGeom prst="rect">
            <a:avLst/>
          </a:prstGeom>
          <a:solidFill>
            <a:srgbClr val="0074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/>
              <a:t>Otel</a:t>
            </a:r>
            <a:r>
              <a:rPr lang="sv-SE" dirty="0"/>
              <a:t> </a:t>
            </a:r>
            <a:r>
              <a:rPr lang="sv-SE" dirty="0" err="1"/>
              <a:t>Collector</a:t>
            </a:r>
            <a:endParaRPr lang="sv-SE" dirty="0"/>
          </a:p>
        </p:txBody>
      </p:sp>
      <p:sp>
        <p:nvSpPr>
          <p:cNvPr id="5" name="Rektangel 4">
            <a:extLst>
              <a:ext uri="{FF2B5EF4-FFF2-40B4-BE49-F238E27FC236}">
                <a16:creationId xmlns:a16="http://schemas.microsoft.com/office/drawing/2014/main" id="{85020711-B13B-5CCE-7B0A-8F21983441F1}"/>
              </a:ext>
            </a:extLst>
          </p:cNvPr>
          <p:cNvSpPr/>
          <p:nvPr/>
        </p:nvSpPr>
        <p:spPr>
          <a:xfrm>
            <a:off x="2676342" y="5065981"/>
            <a:ext cx="6839316" cy="1191727"/>
          </a:xfrm>
          <a:prstGeom prst="rect">
            <a:avLst/>
          </a:prstGeom>
          <a:solidFill>
            <a:srgbClr val="FF57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 err="1"/>
              <a:t>Grafana</a:t>
            </a:r>
            <a:endParaRPr lang="sv-SE" b="1" dirty="0"/>
          </a:p>
        </p:txBody>
      </p:sp>
      <p:cxnSp>
        <p:nvCxnSpPr>
          <p:cNvPr id="8" name="Rak pil 7">
            <a:extLst>
              <a:ext uri="{FF2B5EF4-FFF2-40B4-BE49-F238E27FC236}">
                <a16:creationId xmlns:a16="http://schemas.microsoft.com/office/drawing/2014/main" id="{506C5373-F6A7-032C-8E99-C71EACF6E290}"/>
              </a:ext>
            </a:extLst>
          </p:cNvPr>
          <p:cNvCxnSpPr>
            <a:stCxn id="2" idx="2"/>
            <a:endCxn id="4" idx="0"/>
          </p:cNvCxnSpPr>
          <p:nvPr/>
        </p:nvCxnSpPr>
        <p:spPr>
          <a:xfrm>
            <a:off x="6096000" y="1854696"/>
            <a:ext cx="1" cy="1009779"/>
          </a:xfrm>
          <a:prstGeom prst="straightConnector1">
            <a:avLst/>
          </a:prstGeom>
          <a:ln w="50800">
            <a:solidFill>
              <a:srgbClr val="D86ECC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Rak pil 8">
            <a:extLst>
              <a:ext uri="{FF2B5EF4-FFF2-40B4-BE49-F238E27FC236}">
                <a16:creationId xmlns:a16="http://schemas.microsoft.com/office/drawing/2014/main" id="{739C20F1-B752-514B-07B9-E0C2894102AB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>
          <a:xfrm flipH="1">
            <a:off x="6096000" y="4056202"/>
            <a:ext cx="1" cy="1009779"/>
          </a:xfrm>
          <a:prstGeom prst="straightConnector1">
            <a:avLst/>
          </a:prstGeom>
          <a:ln w="50800">
            <a:solidFill>
              <a:srgbClr val="D86ECC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ruta 14">
            <a:extLst>
              <a:ext uri="{FF2B5EF4-FFF2-40B4-BE49-F238E27FC236}">
                <a16:creationId xmlns:a16="http://schemas.microsoft.com/office/drawing/2014/main" id="{4EAF03AF-AD7A-C44F-12AB-5EABDC267E8F}"/>
              </a:ext>
            </a:extLst>
          </p:cNvPr>
          <p:cNvSpPr txBox="1"/>
          <p:nvPr/>
        </p:nvSpPr>
        <p:spPr>
          <a:xfrm>
            <a:off x="6525920" y="2067198"/>
            <a:ext cx="47007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3200" b="1" dirty="0" err="1">
                <a:solidFill>
                  <a:schemeClr val="bg1"/>
                </a:solidFill>
              </a:rPr>
              <a:t>OpenTelemetry</a:t>
            </a:r>
            <a:r>
              <a:rPr lang="sv-SE" sz="3200" b="1" dirty="0">
                <a:solidFill>
                  <a:schemeClr val="bg1"/>
                </a:solidFill>
              </a:rPr>
              <a:t> </a:t>
            </a:r>
            <a:r>
              <a:rPr lang="sv-SE" sz="3200" b="1" dirty="0" err="1">
                <a:solidFill>
                  <a:schemeClr val="bg1"/>
                </a:solidFill>
              </a:rPr>
              <a:t>protocol</a:t>
            </a:r>
            <a:endParaRPr lang="sv-SE" sz="3200" b="1" dirty="0">
              <a:solidFill>
                <a:schemeClr val="bg1"/>
              </a:solidFill>
            </a:endParaRPr>
          </a:p>
        </p:txBody>
      </p:sp>
      <p:sp>
        <p:nvSpPr>
          <p:cNvPr id="16" name="textruta 15">
            <a:extLst>
              <a:ext uri="{FF2B5EF4-FFF2-40B4-BE49-F238E27FC236}">
                <a16:creationId xmlns:a16="http://schemas.microsoft.com/office/drawing/2014/main" id="{0E609C50-9F6A-F26A-AFB0-399E0211A902}"/>
              </a:ext>
            </a:extLst>
          </p:cNvPr>
          <p:cNvSpPr txBox="1"/>
          <p:nvPr/>
        </p:nvSpPr>
        <p:spPr>
          <a:xfrm>
            <a:off x="6525920" y="4268703"/>
            <a:ext cx="39478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3200" b="1" dirty="0">
                <a:solidFill>
                  <a:schemeClr val="bg1"/>
                </a:solidFill>
              </a:rPr>
              <a:t>3rd party integration</a:t>
            </a:r>
          </a:p>
        </p:txBody>
      </p:sp>
      <p:pic>
        <p:nvPicPr>
          <p:cNvPr id="3" name="Bildobjekt 2" descr="En bild som visar text, skärmbild, meny, dokument&#10;&#10;Automatiskt genererad beskrivning">
            <a:extLst>
              <a:ext uri="{FF2B5EF4-FFF2-40B4-BE49-F238E27FC236}">
                <a16:creationId xmlns:a16="http://schemas.microsoft.com/office/drawing/2014/main" id="{76550042-0201-44DC-03C0-D224FB5F009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10000"/>
                    </a14:imgEffect>
                  </a14:imgLayer>
                </a14:imgProps>
              </a:ext>
            </a:extLst>
          </a:blip>
          <a:srcRect r="48625" b="53422"/>
          <a:stretch/>
        </p:blipFill>
        <p:spPr>
          <a:xfrm>
            <a:off x="2107133" y="648256"/>
            <a:ext cx="2072981" cy="1214900"/>
          </a:xfrm>
          <a:prstGeom prst="rect">
            <a:avLst/>
          </a:prstGeom>
          <a:ln w="25400">
            <a:solidFill>
              <a:srgbClr val="0153B0"/>
            </a:solidFill>
          </a:ln>
        </p:spPr>
      </p:pic>
      <p:sp>
        <p:nvSpPr>
          <p:cNvPr id="6" name="textruta 5">
            <a:extLst>
              <a:ext uri="{FF2B5EF4-FFF2-40B4-BE49-F238E27FC236}">
                <a16:creationId xmlns:a16="http://schemas.microsoft.com/office/drawing/2014/main" id="{B3EDCFC3-757F-C3F1-30FA-24512B45B5C7}"/>
              </a:ext>
            </a:extLst>
          </p:cNvPr>
          <p:cNvSpPr txBox="1"/>
          <p:nvPr/>
        </p:nvSpPr>
        <p:spPr>
          <a:xfrm>
            <a:off x="2374458" y="688885"/>
            <a:ext cx="174438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sv-SE" sz="3200" b="1" dirty="0" err="1">
                <a:solidFill>
                  <a:schemeClr val="bg1"/>
                </a:solidFill>
              </a:rPr>
              <a:t>Console</a:t>
            </a:r>
            <a:endParaRPr lang="sv-SE" sz="3200" b="1" dirty="0">
              <a:solidFill>
                <a:schemeClr val="bg1"/>
              </a:solidFill>
            </a:endParaRPr>
          </a:p>
          <a:p>
            <a:pPr algn="ctr"/>
            <a:r>
              <a:rPr lang="sv-SE" sz="3200" b="1" dirty="0">
                <a:solidFill>
                  <a:schemeClr val="bg1"/>
                </a:solidFill>
              </a:rPr>
              <a:t>Logs</a:t>
            </a:r>
          </a:p>
        </p:txBody>
      </p:sp>
      <p:sp>
        <p:nvSpPr>
          <p:cNvPr id="7" name="Rektangel 6">
            <a:extLst>
              <a:ext uri="{FF2B5EF4-FFF2-40B4-BE49-F238E27FC236}">
                <a16:creationId xmlns:a16="http://schemas.microsoft.com/office/drawing/2014/main" id="{DC3C4F90-5E94-B61A-714F-73D0F74E2F67}"/>
              </a:ext>
            </a:extLst>
          </p:cNvPr>
          <p:cNvSpPr/>
          <p:nvPr/>
        </p:nvSpPr>
        <p:spPr>
          <a:xfrm>
            <a:off x="2107133" y="2833136"/>
            <a:ext cx="2279039" cy="1191727"/>
          </a:xfrm>
          <a:prstGeom prst="rect">
            <a:avLst/>
          </a:prstGeom>
          <a:solidFill>
            <a:srgbClr val="0074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/>
              <a:t>Promtail</a:t>
            </a:r>
            <a:endParaRPr lang="sv-SE" dirty="0"/>
          </a:p>
        </p:txBody>
      </p:sp>
      <p:cxnSp>
        <p:nvCxnSpPr>
          <p:cNvPr id="10" name="Rak pil 9">
            <a:extLst>
              <a:ext uri="{FF2B5EF4-FFF2-40B4-BE49-F238E27FC236}">
                <a16:creationId xmlns:a16="http://schemas.microsoft.com/office/drawing/2014/main" id="{F1EB33C8-2355-CF4C-B4DD-C4169604F8E7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3246653" y="1925503"/>
            <a:ext cx="0" cy="907633"/>
          </a:xfrm>
          <a:prstGeom prst="straightConnector1">
            <a:avLst/>
          </a:prstGeom>
          <a:ln w="50800">
            <a:solidFill>
              <a:srgbClr val="D86ECC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Rak pil 12">
            <a:extLst>
              <a:ext uri="{FF2B5EF4-FFF2-40B4-BE49-F238E27FC236}">
                <a16:creationId xmlns:a16="http://schemas.microsoft.com/office/drawing/2014/main" id="{1D341E6A-8983-5567-48DE-63DDAAF6391B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3246653" y="4024863"/>
            <a:ext cx="0" cy="1041118"/>
          </a:xfrm>
          <a:prstGeom prst="straightConnector1">
            <a:avLst/>
          </a:prstGeom>
          <a:ln w="50800">
            <a:solidFill>
              <a:srgbClr val="D86ECC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107976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D98E3766-7594-BAF6-6869-6187C1CFD9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Why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not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console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scraping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?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223D39E6-D6FC-37EB-DC8E-893985F408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If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you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are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logging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in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plain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text.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You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might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have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problems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linking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the logs to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traces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and spans..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E.g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.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you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must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somehow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also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pass the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trace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id, span id</a:t>
            </a:r>
          </a:p>
          <a:p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Word-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wrapping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, long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lines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might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be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scraped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incorrectly</a:t>
            </a:r>
            <a:endParaRPr lang="sv-SE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If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you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are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logging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JSON data,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this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will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likely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come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with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parsing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issues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due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to the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above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. And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your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console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logs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will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be hard to read</a:t>
            </a:r>
          </a:p>
          <a:p>
            <a:r>
              <a:rPr lang="sv-SE" dirty="0" err="1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Console</a:t>
            </a:r>
            <a:r>
              <a:rPr lang="sv-SE" dirty="0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dirty="0" err="1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logging</a:t>
            </a:r>
            <a:r>
              <a:rPr lang="sv-SE" dirty="0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is </a:t>
            </a:r>
            <a:r>
              <a:rPr lang="sv-SE" dirty="0" err="1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thread</a:t>
            </a:r>
            <a:r>
              <a:rPr lang="sv-SE" dirty="0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dirty="0" err="1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blocking</a:t>
            </a:r>
            <a:r>
              <a:rPr lang="sv-SE" dirty="0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in .NET!!</a:t>
            </a:r>
          </a:p>
        </p:txBody>
      </p:sp>
    </p:spTree>
    <p:extLst>
      <p:ext uri="{BB962C8B-B14F-4D97-AF65-F5344CB8AC3E}">
        <p14:creationId xmlns:p14="http://schemas.microsoft.com/office/powerpoint/2010/main" val="393142136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ktangel 5">
            <a:extLst>
              <a:ext uri="{FF2B5EF4-FFF2-40B4-BE49-F238E27FC236}">
                <a16:creationId xmlns:a16="http://schemas.microsoft.com/office/drawing/2014/main" id="{31EA5F1F-F852-F45F-7668-00CF3D9CD135}"/>
              </a:ext>
            </a:extLst>
          </p:cNvPr>
          <p:cNvSpPr/>
          <p:nvPr/>
        </p:nvSpPr>
        <p:spPr>
          <a:xfrm>
            <a:off x="0" y="2229786"/>
            <a:ext cx="12192000" cy="23984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4400" dirty="0" err="1">
                <a:latin typeface="Aharoni" panose="02010803020104030203" pitchFamily="2" charset="-79"/>
                <a:cs typeface="Aharoni" panose="02010803020104030203" pitchFamily="2" charset="-79"/>
              </a:rPr>
              <a:t>Code</a:t>
            </a:r>
            <a:r>
              <a:rPr lang="sv-SE" sz="4400" dirty="0">
                <a:latin typeface="Aharoni" panose="02010803020104030203" pitchFamily="2" charset="-79"/>
                <a:cs typeface="Aharoni" panose="02010803020104030203" pitchFamily="2" charset="-79"/>
              </a:rPr>
              <a:t> Demo - </a:t>
            </a:r>
            <a:r>
              <a:rPr lang="sv-SE" sz="4400" dirty="0" err="1">
                <a:latin typeface="Aharoni" panose="02010803020104030203" pitchFamily="2" charset="-79"/>
                <a:cs typeface="Aharoni" panose="02010803020104030203" pitchFamily="2" charset="-79"/>
              </a:rPr>
              <a:t>HowTo</a:t>
            </a:r>
            <a:endParaRPr lang="sv-SE" sz="4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78769319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ktangel 5">
            <a:extLst>
              <a:ext uri="{FF2B5EF4-FFF2-40B4-BE49-F238E27FC236}">
                <a16:creationId xmlns:a16="http://schemas.microsoft.com/office/drawing/2014/main" id="{31EA5F1F-F852-F45F-7668-00CF3D9CD135}"/>
              </a:ext>
            </a:extLst>
          </p:cNvPr>
          <p:cNvSpPr/>
          <p:nvPr/>
        </p:nvSpPr>
        <p:spPr>
          <a:xfrm>
            <a:off x="0" y="2229786"/>
            <a:ext cx="12192000" cy="23984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4400" dirty="0" err="1">
                <a:latin typeface="Aharoni" panose="02010803020104030203" pitchFamily="2" charset="-79"/>
                <a:cs typeface="Aharoni" panose="02010803020104030203" pitchFamily="2" charset="-79"/>
              </a:rPr>
              <a:t>Correlating</a:t>
            </a:r>
            <a:r>
              <a:rPr lang="sv-SE" sz="4400" dirty="0">
                <a:latin typeface="Aharoni" panose="02010803020104030203" pitchFamily="2" charset="-79"/>
                <a:cs typeface="Aharoni" panose="02010803020104030203" pitchFamily="2" charset="-79"/>
              </a:rPr>
              <a:t> Logs and Spans</a:t>
            </a:r>
          </a:p>
        </p:txBody>
      </p:sp>
    </p:spTree>
    <p:extLst>
      <p:ext uri="{BB962C8B-B14F-4D97-AF65-F5344CB8AC3E}">
        <p14:creationId xmlns:p14="http://schemas.microsoft.com/office/powerpoint/2010/main" val="197689790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ktangel 5">
            <a:extLst>
              <a:ext uri="{FF2B5EF4-FFF2-40B4-BE49-F238E27FC236}">
                <a16:creationId xmlns:a16="http://schemas.microsoft.com/office/drawing/2014/main" id="{31EA5F1F-F852-F45F-7668-00CF3D9CD135}"/>
              </a:ext>
            </a:extLst>
          </p:cNvPr>
          <p:cNvSpPr/>
          <p:nvPr/>
        </p:nvSpPr>
        <p:spPr>
          <a:xfrm>
            <a:off x="0" y="2229786"/>
            <a:ext cx="12192000" cy="23984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4400" dirty="0" err="1">
                <a:latin typeface="Aharoni" panose="02010803020104030203" pitchFamily="2" charset="-79"/>
                <a:cs typeface="Aharoni" panose="02010803020104030203" pitchFamily="2" charset="-79"/>
              </a:rPr>
              <a:t>Visualizing</a:t>
            </a:r>
            <a:r>
              <a:rPr lang="sv-SE" sz="4400" dirty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4400" dirty="0" err="1">
                <a:latin typeface="Aharoni" panose="02010803020104030203" pitchFamily="2" charset="-79"/>
                <a:cs typeface="Aharoni" panose="02010803020104030203" pitchFamily="2" charset="-79"/>
              </a:rPr>
              <a:t>your</a:t>
            </a:r>
            <a:r>
              <a:rPr lang="sv-SE" sz="4400" dirty="0">
                <a:latin typeface="Aharoni" panose="02010803020104030203" pitchFamily="2" charset="-79"/>
                <a:cs typeface="Aharoni" panose="02010803020104030203" pitchFamily="2" charset="-79"/>
              </a:rPr>
              <a:t> system</a:t>
            </a:r>
          </a:p>
        </p:txBody>
      </p:sp>
    </p:spTree>
    <p:extLst>
      <p:ext uri="{BB962C8B-B14F-4D97-AF65-F5344CB8AC3E}">
        <p14:creationId xmlns:p14="http://schemas.microsoft.com/office/powerpoint/2010/main" val="278137186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 descr="En bild som visar programvara, Multimedieprogram, Grafikprogramvara, Datorikon&#10;&#10;Automatiskt genererad beskrivning">
            <a:extLst>
              <a:ext uri="{FF2B5EF4-FFF2-40B4-BE49-F238E27FC236}">
                <a16:creationId xmlns:a16="http://schemas.microsoft.com/office/drawing/2014/main" id="{B0D32277-09C6-1C15-3440-7476C262932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>
            <a:off x="0" y="97366"/>
            <a:ext cx="12192000" cy="6663266"/>
          </a:xfrm>
          <a:prstGeom prst="rect">
            <a:avLst/>
          </a:prstGeom>
        </p:spPr>
      </p:pic>
      <p:pic>
        <p:nvPicPr>
          <p:cNvPr id="6" name="Bildobjekt 5" descr="En bild som visar programvara, Multimedieprogram, Grafikprogramvara, Datorikon&#10;&#10;Automatiskt genererad beskrivning">
            <a:extLst>
              <a:ext uri="{FF2B5EF4-FFF2-40B4-BE49-F238E27FC236}">
                <a16:creationId xmlns:a16="http://schemas.microsoft.com/office/drawing/2014/main" id="{48F71CF5-E4D7-D942-43E5-3E070DBE52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11" t="47713" r="75272" b="14449"/>
          <a:stretch/>
        </p:blipFill>
        <p:spPr>
          <a:xfrm>
            <a:off x="549964" y="3252948"/>
            <a:ext cx="2464905" cy="2521226"/>
          </a:xfrm>
          <a:prstGeom prst="rect">
            <a:avLst/>
          </a:prstGeom>
        </p:spPr>
      </p:pic>
      <p:sp>
        <p:nvSpPr>
          <p:cNvPr id="7" name="Rektangel med rundade hörn 6">
            <a:extLst>
              <a:ext uri="{FF2B5EF4-FFF2-40B4-BE49-F238E27FC236}">
                <a16:creationId xmlns:a16="http://schemas.microsoft.com/office/drawing/2014/main" id="{F78C98DF-9A41-D647-84F8-B76AE7D10F4B}"/>
              </a:ext>
            </a:extLst>
          </p:cNvPr>
          <p:cNvSpPr/>
          <p:nvPr/>
        </p:nvSpPr>
        <p:spPr>
          <a:xfrm>
            <a:off x="702363" y="2523344"/>
            <a:ext cx="2464905" cy="729604"/>
          </a:xfrm>
          <a:prstGeom prst="roundRect">
            <a:avLst>
              <a:gd name="adj" fmla="val 9328"/>
            </a:avLst>
          </a:prstGeom>
          <a:solidFill>
            <a:srgbClr val="201E27"/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/>
              <a:t>This</a:t>
            </a:r>
            <a:r>
              <a:rPr lang="sv-SE" dirty="0"/>
              <a:t> is a </a:t>
            </a:r>
            <a:r>
              <a:rPr lang="sv-SE" dirty="0" err="1"/>
              <a:t>graph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85649568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Service graph view">
            <a:extLst>
              <a:ext uri="{FF2B5EF4-FFF2-40B4-BE49-F238E27FC236}">
                <a16:creationId xmlns:a16="http://schemas.microsoft.com/office/drawing/2014/main" id="{F3DC4997-E41F-30EA-7B7D-E762019CCD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607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889302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Visualize Service Ownership and Application Boundaries in the Service Map |  Datadog">
            <a:extLst>
              <a:ext uri="{FF2B5EF4-FFF2-40B4-BE49-F238E27FC236}">
                <a16:creationId xmlns:a16="http://schemas.microsoft.com/office/drawing/2014/main" id="{470B180E-BA74-D936-1647-C15EC6853E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2" t="12992" r="15640"/>
          <a:stretch/>
        </p:blipFill>
        <p:spPr bwMode="auto">
          <a:xfrm>
            <a:off x="-1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55204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043634B6-DC9B-E19B-3970-AD93A5987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The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trinity</a:t>
            </a:r>
            <a:r>
              <a:rPr lang="sv-SE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of</a:t>
            </a:r>
            <a:r>
              <a:rPr lang="sv-SE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observability</a:t>
            </a:r>
            <a:endParaRPr lang="sv-SE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1E66CEED-6B4E-E953-4202-CE44875C88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Logs</a:t>
            </a:r>
          </a:p>
          <a:p>
            <a:r>
              <a:rPr lang="sv-SE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Traces</a:t>
            </a:r>
            <a:endParaRPr lang="sv-SE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sv-SE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Metrics</a:t>
            </a:r>
            <a:endParaRPr lang="sv-SE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endParaRPr lang="sv-SE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sv-SE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Profiler data</a:t>
            </a:r>
          </a:p>
        </p:txBody>
      </p:sp>
    </p:spTree>
    <p:extLst>
      <p:ext uri="{BB962C8B-B14F-4D97-AF65-F5344CB8AC3E}">
        <p14:creationId xmlns:p14="http://schemas.microsoft.com/office/powerpoint/2010/main" val="285182793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Distributed Tracing :: Istio Service Mesh Workshop">
            <a:extLst>
              <a:ext uri="{FF2B5EF4-FFF2-40B4-BE49-F238E27FC236}">
                <a16:creationId xmlns:a16="http://schemas.microsoft.com/office/drawing/2014/main" id="{D29327DF-6790-097E-2C64-A557742C59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217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017746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ktangel 5">
            <a:extLst>
              <a:ext uri="{FF2B5EF4-FFF2-40B4-BE49-F238E27FC236}">
                <a16:creationId xmlns:a16="http://schemas.microsoft.com/office/drawing/2014/main" id="{31EA5F1F-F852-F45F-7668-00CF3D9CD135}"/>
              </a:ext>
            </a:extLst>
          </p:cNvPr>
          <p:cNvSpPr/>
          <p:nvPr/>
        </p:nvSpPr>
        <p:spPr>
          <a:xfrm>
            <a:off x="0" y="2229786"/>
            <a:ext cx="12192000" cy="23984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4400" dirty="0" err="1">
                <a:latin typeface="Aharoni" panose="02010803020104030203" pitchFamily="2" charset="-79"/>
                <a:cs typeface="Aharoni" panose="02010803020104030203" pitchFamily="2" charset="-79"/>
              </a:rPr>
              <a:t>Can</a:t>
            </a:r>
            <a:r>
              <a:rPr lang="sv-SE" sz="4400" dirty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4400" dirty="0" err="1">
                <a:latin typeface="Aharoni" panose="02010803020104030203" pitchFamily="2" charset="-79"/>
                <a:cs typeface="Aharoni" panose="02010803020104030203" pitchFamily="2" charset="-79"/>
              </a:rPr>
              <a:t>we</a:t>
            </a:r>
            <a:r>
              <a:rPr lang="sv-SE" sz="4400" dirty="0">
                <a:latin typeface="Aharoni" panose="02010803020104030203" pitchFamily="2" charset="-79"/>
                <a:cs typeface="Aharoni" panose="02010803020104030203" pitchFamily="2" charset="-79"/>
              </a:rPr>
              <a:t> do </a:t>
            </a:r>
            <a:r>
              <a:rPr lang="sv-SE" sz="4400" dirty="0" err="1">
                <a:latin typeface="Aharoni" panose="02010803020104030203" pitchFamily="2" charset="-79"/>
                <a:cs typeface="Aharoni" panose="02010803020104030203" pitchFamily="2" charset="-79"/>
              </a:rPr>
              <a:t>more</a:t>
            </a:r>
            <a:r>
              <a:rPr lang="sv-SE" sz="4400" dirty="0">
                <a:latin typeface="Aharoni" panose="02010803020104030203" pitchFamily="2" charset="-79"/>
                <a:cs typeface="Aharoni" panose="02010803020104030203" pitchFamily="2" charset="-79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81301648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 descr="En bild som visar text, programvara, Multimedieprogram, Grafikprogramvara&#10;&#10;Automatiskt genererad beskrivning">
            <a:extLst>
              <a:ext uri="{FF2B5EF4-FFF2-40B4-BE49-F238E27FC236}">
                <a16:creationId xmlns:a16="http://schemas.microsoft.com/office/drawing/2014/main" id="{40176452-41D7-FB83-B358-25E5BEB282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6" y="0"/>
            <a:ext cx="121769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76867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 descr="En bild som visar skärmbild, Multimedieprogram, Grafikprogramvara, 3D-modellering&#10;&#10;Automatiskt genererad beskrivning">
            <a:extLst>
              <a:ext uri="{FF2B5EF4-FFF2-40B4-BE49-F238E27FC236}">
                <a16:creationId xmlns:a16="http://schemas.microsoft.com/office/drawing/2014/main" id="{FAA9FCF2-3124-9F4F-2E88-9CB7183BC1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15" y="0"/>
            <a:ext cx="121619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19586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 descr="En bild som visar skärmbild, text, programvara, Multimedieprogram&#10;&#10;Automatiskt genererad beskrivning">
            <a:extLst>
              <a:ext uri="{FF2B5EF4-FFF2-40B4-BE49-F238E27FC236}">
                <a16:creationId xmlns:a16="http://schemas.microsoft.com/office/drawing/2014/main" id="{C91BCD73-A0E0-3324-A489-92E628D31F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4233"/>
            <a:ext cx="12199537" cy="6853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38309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ktangel 5">
            <a:extLst>
              <a:ext uri="{FF2B5EF4-FFF2-40B4-BE49-F238E27FC236}">
                <a16:creationId xmlns:a16="http://schemas.microsoft.com/office/drawing/2014/main" id="{31EA5F1F-F852-F45F-7668-00CF3D9CD135}"/>
              </a:ext>
            </a:extLst>
          </p:cNvPr>
          <p:cNvSpPr/>
          <p:nvPr/>
        </p:nvSpPr>
        <p:spPr>
          <a:xfrm>
            <a:off x="0" y="2229786"/>
            <a:ext cx="12192000" cy="23984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4400" dirty="0">
                <a:latin typeface="Aharoni" panose="02010803020104030203" pitchFamily="2" charset="-79"/>
                <a:cs typeface="Aharoni" panose="02010803020104030203" pitchFamily="2" charset="-79"/>
              </a:rPr>
              <a:t>OK, </a:t>
            </a:r>
            <a:r>
              <a:rPr lang="sv-SE" sz="4400" dirty="0" err="1">
                <a:latin typeface="Aharoni" panose="02010803020104030203" pitchFamily="2" charset="-79"/>
                <a:cs typeface="Aharoni" panose="02010803020104030203" pitchFamily="2" charset="-79"/>
              </a:rPr>
              <a:t>Great</a:t>
            </a:r>
            <a:r>
              <a:rPr lang="sv-SE" sz="4400" dirty="0">
                <a:latin typeface="Aharoni" panose="02010803020104030203" pitchFamily="2" charset="-79"/>
                <a:cs typeface="Aharoni" panose="02010803020104030203" pitchFamily="2" charset="-79"/>
              </a:rPr>
              <a:t>, </a:t>
            </a:r>
            <a:r>
              <a:rPr lang="sv-SE" sz="4400" dirty="0" err="1">
                <a:latin typeface="Aharoni" panose="02010803020104030203" pitchFamily="2" charset="-79"/>
                <a:cs typeface="Aharoni" panose="02010803020104030203" pitchFamily="2" charset="-79"/>
              </a:rPr>
              <a:t>But</a:t>
            </a:r>
            <a:r>
              <a:rPr lang="sv-SE" sz="4400" dirty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4400" dirty="0" err="1">
                <a:latin typeface="Aharoni" panose="02010803020104030203" pitchFamily="2" charset="-79"/>
                <a:cs typeface="Aharoni" panose="02010803020104030203" pitchFamily="2" charset="-79"/>
              </a:rPr>
              <a:t>what</a:t>
            </a:r>
            <a:r>
              <a:rPr lang="sv-SE" sz="4400" dirty="0">
                <a:latin typeface="Aharoni" panose="02010803020104030203" pitchFamily="2" charset="-79"/>
                <a:cs typeface="Aharoni" panose="02010803020104030203" pitchFamily="2" charset="-79"/>
              </a:rPr>
              <a:t> is the </a:t>
            </a:r>
            <a:r>
              <a:rPr lang="sv-SE" sz="4400" dirty="0" err="1">
                <a:latin typeface="Aharoni" panose="02010803020104030203" pitchFamily="2" charset="-79"/>
                <a:cs typeface="Aharoni" panose="02010803020104030203" pitchFamily="2" charset="-79"/>
              </a:rPr>
              <a:t>cost</a:t>
            </a:r>
            <a:r>
              <a:rPr lang="sv-SE" sz="4400" dirty="0">
                <a:latin typeface="Aharoni" panose="02010803020104030203" pitchFamily="2" charset="-79"/>
                <a:cs typeface="Aharoni" panose="02010803020104030203" pitchFamily="2" charset="-79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53414317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ruta 2">
            <a:extLst>
              <a:ext uri="{FF2B5EF4-FFF2-40B4-BE49-F238E27FC236}">
                <a16:creationId xmlns:a16="http://schemas.microsoft.com/office/drawing/2014/main" id="{E081B2AA-B77C-8475-FD57-2AD476CF4A93}"/>
              </a:ext>
            </a:extLst>
          </p:cNvPr>
          <p:cNvSpPr txBox="1"/>
          <p:nvPr/>
        </p:nvSpPr>
        <p:spPr>
          <a:xfrm>
            <a:off x="636104" y="1690688"/>
            <a:ext cx="10919792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sv-SE" sz="2800" dirty="0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traceparent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: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This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header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carries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the </a:t>
            </a:r>
            <a:r>
              <a:rPr lang="sv-SE" sz="2800" dirty="0" err="1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trace</a:t>
            </a:r>
            <a:r>
              <a:rPr lang="sv-SE" sz="2800" dirty="0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ID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, </a:t>
            </a:r>
            <a:r>
              <a:rPr lang="sv-SE" sz="2800" dirty="0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span ID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, and </a:t>
            </a:r>
            <a:r>
              <a:rPr lang="sv-SE" sz="2800" dirty="0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flags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.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It's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part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of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the W3C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Trace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Context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specification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and is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crucial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for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maintaining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trace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continuity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across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different services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that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might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use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different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tracing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systems.</a:t>
            </a:r>
            <a:b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endParaRPr lang="sv-SE" sz="28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l">
              <a:buFont typeface="+mj-lt"/>
              <a:buAutoNum type="arabicPeriod"/>
            </a:pPr>
            <a:r>
              <a:rPr lang="sv-SE" sz="2800" dirty="0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tracestate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: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This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header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complements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traceparent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by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logging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the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trace's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state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across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services. It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can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be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used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by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vendors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to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add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vendor-specific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tracing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information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that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may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not be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covered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in the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traceparent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.</a:t>
            </a:r>
          </a:p>
        </p:txBody>
      </p:sp>
      <p:sp>
        <p:nvSpPr>
          <p:cNvPr id="4" name="Rubrik 1">
            <a:extLst>
              <a:ext uri="{FF2B5EF4-FFF2-40B4-BE49-F238E27FC236}">
                <a16:creationId xmlns:a16="http://schemas.microsoft.com/office/drawing/2014/main" id="{C8013A9D-41E7-1C7C-4B5C-52900D4EC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104" y="365125"/>
            <a:ext cx="10717696" cy="1325563"/>
          </a:xfrm>
        </p:spPr>
        <p:txBody>
          <a:bodyPr/>
          <a:lstStyle/>
          <a:p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Overhead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when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using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HTTP</a:t>
            </a:r>
          </a:p>
        </p:txBody>
      </p:sp>
    </p:spTree>
    <p:extLst>
      <p:ext uri="{BB962C8B-B14F-4D97-AF65-F5344CB8AC3E}">
        <p14:creationId xmlns:p14="http://schemas.microsoft.com/office/powerpoint/2010/main" val="78304991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ruta 2">
            <a:extLst>
              <a:ext uri="{FF2B5EF4-FFF2-40B4-BE49-F238E27FC236}">
                <a16:creationId xmlns:a16="http://schemas.microsoft.com/office/drawing/2014/main" id="{E081B2AA-B77C-8475-FD57-2AD476CF4A93}"/>
              </a:ext>
            </a:extLst>
          </p:cNvPr>
          <p:cNvSpPr txBox="1"/>
          <p:nvPr/>
        </p:nvSpPr>
        <p:spPr>
          <a:xfrm>
            <a:off x="636104" y="1690688"/>
            <a:ext cx="10919792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sv-SE" sz="2800" dirty="0" err="1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Performance</a:t>
            </a:r>
            <a:r>
              <a:rPr lang="sv-SE" sz="2800" dirty="0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overhead</a:t>
            </a:r>
          </a:p>
          <a:p>
            <a:pPr algn="l"/>
            <a:b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Transferring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string-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based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key-value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pairs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adds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a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fairly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large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overhead to data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payloads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,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especially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when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using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size-optimized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binary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protocols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. For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example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,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if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your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payload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is just a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few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bytes,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then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adding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an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additional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~50 bytes in the form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of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text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can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be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significant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.</a:t>
            </a:r>
          </a:p>
          <a:p>
            <a:pPr algn="l"/>
            <a:endParaRPr lang="sv-SE" sz="28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l"/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TLDR: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Performance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= $$$</a:t>
            </a:r>
          </a:p>
        </p:txBody>
      </p:sp>
      <p:sp>
        <p:nvSpPr>
          <p:cNvPr id="4" name="Rubrik 1">
            <a:extLst>
              <a:ext uri="{FF2B5EF4-FFF2-40B4-BE49-F238E27FC236}">
                <a16:creationId xmlns:a16="http://schemas.microsoft.com/office/drawing/2014/main" id="{C8013A9D-41E7-1C7C-4B5C-52900D4EC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104" y="365125"/>
            <a:ext cx="10717696" cy="1325563"/>
          </a:xfrm>
        </p:spPr>
        <p:txBody>
          <a:bodyPr/>
          <a:lstStyle/>
          <a:p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Overhead</a:t>
            </a:r>
          </a:p>
        </p:txBody>
      </p:sp>
    </p:spTree>
    <p:extLst>
      <p:ext uri="{BB962C8B-B14F-4D97-AF65-F5344CB8AC3E}">
        <p14:creationId xmlns:p14="http://schemas.microsoft.com/office/powerpoint/2010/main" val="57029232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ruta 2">
            <a:extLst>
              <a:ext uri="{FF2B5EF4-FFF2-40B4-BE49-F238E27FC236}">
                <a16:creationId xmlns:a16="http://schemas.microsoft.com/office/drawing/2014/main" id="{E081B2AA-B77C-8475-FD57-2AD476CF4A93}"/>
              </a:ext>
            </a:extLst>
          </p:cNvPr>
          <p:cNvSpPr txBox="1"/>
          <p:nvPr/>
        </p:nvSpPr>
        <p:spPr>
          <a:xfrm>
            <a:off x="636104" y="1690688"/>
            <a:ext cx="10919792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sv-SE" sz="2800" dirty="0" err="1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Storage</a:t>
            </a:r>
            <a:r>
              <a:rPr lang="sv-SE" sz="2800" dirty="0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cost</a:t>
            </a:r>
            <a:endParaRPr lang="sv-SE" sz="2800" dirty="0">
              <a:solidFill>
                <a:srgbClr val="00B0F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l"/>
            <a:br>
              <a:rPr lang="sv-SE" sz="2800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</a:b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Trace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data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needs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to be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stored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in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some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form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of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database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to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allow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searching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and reasoning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about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your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traces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.</a:t>
            </a:r>
          </a:p>
          <a:p>
            <a:pPr algn="l"/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If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your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system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experiences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high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traffic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,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this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can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result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in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large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data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volumes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.</a:t>
            </a:r>
          </a:p>
          <a:p>
            <a:pPr algn="l"/>
            <a:endParaRPr lang="sv-SE" sz="28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TLDR: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Storage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= $$$</a:t>
            </a:r>
          </a:p>
          <a:p>
            <a:pPr algn="l"/>
            <a:endParaRPr lang="sv-SE" sz="28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l"/>
            <a:endParaRPr lang="sv-SE" sz="28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" name="Rubrik 1">
            <a:extLst>
              <a:ext uri="{FF2B5EF4-FFF2-40B4-BE49-F238E27FC236}">
                <a16:creationId xmlns:a16="http://schemas.microsoft.com/office/drawing/2014/main" id="{C8013A9D-41E7-1C7C-4B5C-52900D4EC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104" y="365125"/>
            <a:ext cx="10717696" cy="1325563"/>
          </a:xfrm>
        </p:spPr>
        <p:txBody>
          <a:bodyPr/>
          <a:lstStyle/>
          <a:p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Overhead</a:t>
            </a:r>
          </a:p>
        </p:txBody>
      </p:sp>
    </p:spTree>
    <p:extLst>
      <p:ext uri="{BB962C8B-B14F-4D97-AF65-F5344CB8AC3E}">
        <p14:creationId xmlns:p14="http://schemas.microsoft.com/office/powerpoint/2010/main" val="104239526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ruta 2">
            <a:extLst>
              <a:ext uri="{FF2B5EF4-FFF2-40B4-BE49-F238E27FC236}">
                <a16:creationId xmlns:a16="http://schemas.microsoft.com/office/drawing/2014/main" id="{E081B2AA-B77C-8475-FD57-2AD476CF4A93}"/>
              </a:ext>
            </a:extLst>
          </p:cNvPr>
          <p:cNvSpPr txBox="1"/>
          <p:nvPr/>
        </p:nvSpPr>
        <p:spPr>
          <a:xfrm>
            <a:off x="636104" y="1690688"/>
            <a:ext cx="10919792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Sampling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allows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you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to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only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apply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tracing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to a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subset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of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all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requests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in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your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system.</a:t>
            </a:r>
          </a:p>
          <a:p>
            <a:pPr algn="l"/>
            <a:endParaRPr lang="sv-SE" sz="28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l"/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OpenTelemetry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supports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various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ways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to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sample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your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requests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.</a:t>
            </a:r>
          </a:p>
          <a:p>
            <a:pPr algn="l"/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e.g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. </a:t>
            </a:r>
            <a:r>
              <a:rPr lang="sv-SE" sz="2800" dirty="0" err="1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ParentBasedSampler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and </a:t>
            </a:r>
            <a:r>
              <a:rPr lang="sv-SE" sz="2800" dirty="0" err="1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TraceIdRatioBasedSampler</a:t>
            </a:r>
            <a:endParaRPr lang="sv-SE" sz="2800" dirty="0">
              <a:solidFill>
                <a:srgbClr val="00B0F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l"/>
            <a:endParaRPr lang="sv-SE" sz="2800" dirty="0">
              <a:solidFill>
                <a:srgbClr val="00B0F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l"/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Tracing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fewer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calls,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means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less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performance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impact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, and less data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sorage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required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.</a:t>
            </a:r>
          </a:p>
        </p:txBody>
      </p:sp>
      <p:sp>
        <p:nvSpPr>
          <p:cNvPr id="4" name="Rubrik 1">
            <a:extLst>
              <a:ext uri="{FF2B5EF4-FFF2-40B4-BE49-F238E27FC236}">
                <a16:creationId xmlns:a16="http://schemas.microsoft.com/office/drawing/2014/main" id="{C8013A9D-41E7-1C7C-4B5C-52900D4EC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104" y="365125"/>
            <a:ext cx="10717696" cy="1325563"/>
          </a:xfrm>
        </p:spPr>
        <p:txBody>
          <a:bodyPr/>
          <a:lstStyle/>
          <a:p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Sampling</a:t>
            </a:r>
          </a:p>
        </p:txBody>
      </p:sp>
    </p:spTree>
    <p:extLst>
      <p:ext uri="{BB962C8B-B14F-4D97-AF65-F5344CB8AC3E}">
        <p14:creationId xmlns:p14="http://schemas.microsoft.com/office/powerpoint/2010/main" val="21700860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043634B6-DC9B-E19B-3970-AD93A5987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The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trinity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of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observability</a:t>
            </a:r>
            <a:endParaRPr lang="sv-SE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1E66CEED-6B4E-E953-4202-CE44875C88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Logs</a:t>
            </a:r>
          </a:p>
          <a:p>
            <a:r>
              <a:rPr lang="sv-SE" dirty="0" err="1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Traces</a:t>
            </a:r>
            <a:r>
              <a:rPr lang="sv-SE" dirty="0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&lt;= focus </a:t>
            </a:r>
            <a:r>
              <a:rPr lang="sv-SE" dirty="0" err="1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will</a:t>
            </a:r>
            <a:r>
              <a:rPr lang="sv-SE" dirty="0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be </a:t>
            </a:r>
            <a:r>
              <a:rPr lang="sv-SE" dirty="0" err="1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here</a:t>
            </a:r>
            <a:r>
              <a:rPr lang="sv-SE" dirty="0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, from a </a:t>
            </a:r>
            <a:r>
              <a:rPr lang="sv-SE" dirty="0" err="1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developer</a:t>
            </a:r>
            <a:r>
              <a:rPr lang="sv-SE" dirty="0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dirty="0" err="1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pov</a:t>
            </a:r>
            <a:r>
              <a:rPr lang="sv-SE" dirty="0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.</a:t>
            </a:r>
          </a:p>
          <a:p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Metrics</a:t>
            </a:r>
            <a:endParaRPr lang="sv-SE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endParaRPr lang="sv-SE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Profiler data</a:t>
            </a:r>
          </a:p>
        </p:txBody>
      </p:sp>
    </p:spTree>
    <p:extLst>
      <p:ext uri="{BB962C8B-B14F-4D97-AF65-F5344CB8AC3E}">
        <p14:creationId xmlns:p14="http://schemas.microsoft.com/office/powerpoint/2010/main" val="170798557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ruta 2">
            <a:extLst>
              <a:ext uri="{FF2B5EF4-FFF2-40B4-BE49-F238E27FC236}">
                <a16:creationId xmlns:a16="http://schemas.microsoft.com/office/drawing/2014/main" id="{E081B2AA-B77C-8475-FD57-2AD476CF4A93}"/>
              </a:ext>
            </a:extLst>
          </p:cNvPr>
          <p:cNvSpPr txBox="1"/>
          <p:nvPr/>
        </p:nvSpPr>
        <p:spPr>
          <a:xfrm>
            <a:off x="636104" y="1690688"/>
            <a:ext cx="10919792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Not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async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as in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async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await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.</a:t>
            </a:r>
          </a:p>
          <a:p>
            <a:pPr algn="l"/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But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async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as in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concurrent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.</a:t>
            </a:r>
          </a:p>
          <a:p>
            <a:pPr algn="l"/>
            <a:endParaRPr lang="sv-SE" sz="28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l"/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Example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: OCPP EV-Charger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protocol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.</a:t>
            </a:r>
          </a:p>
          <a:p>
            <a:pPr algn="l"/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Client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sends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Requests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, Server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sends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Responses</a:t>
            </a:r>
            <a:endParaRPr lang="sv-SE" sz="28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l"/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And…</a:t>
            </a:r>
          </a:p>
          <a:p>
            <a:pPr algn="l"/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Server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sends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Requests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,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Client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sends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Responses</a:t>
            </a:r>
            <a:endParaRPr lang="sv-SE" sz="28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l"/>
            <a:endParaRPr lang="sv-SE" sz="28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l"/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Are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those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two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separate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traces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? Is it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one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trace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?</a:t>
            </a:r>
          </a:p>
        </p:txBody>
      </p:sp>
      <p:sp>
        <p:nvSpPr>
          <p:cNvPr id="4" name="Rubrik 1">
            <a:extLst>
              <a:ext uri="{FF2B5EF4-FFF2-40B4-BE49-F238E27FC236}">
                <a16:creationId xmlns:a16="http://schemas.microsoft.com/office/drawing/2014/main" id="{C8013A9D-41E7-1C7C-4B5C-52900D4EC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104" y="365125"/>
            <a:ext cx="10717696" cy="1325563"/>
          </a:xfrm>
        </p:spPr>
        <p:txBody>
          <a:bodyPr/>
          <a:lstStyle/>
          <a:p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Considerations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,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async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spans</a:t>
            </a:r>
          </a:p>
        </p:txBody>
      </p:sp>
    </p:spTree>
    <p:extLst>
      <p:ext uri="{BB962C8B-B14F-4D97-AF65-F5344CB8AC3E}">
        <p14:creationId xmlns:p14="http://schemas.microsoft.com/office/powerpoint/2010/main" val="266267333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ruta 2">
            <a:extLst>
              <a:ext uri="{FF2B5EF4-FFF2-40B4-BE49-F238E27FC236}">
                <a16:creationId xmlns:a16="http://schemas.microsoft.com/office/drawing/2014/main" id="{E081B2AA-B77C-8475-FD57-2AD476CF4A93}"/>
              </a:ext>
            </a:extLst>
          </p:cNvPr>
          <p:cNvSpPr txBox="1"/>
          <p:nvPr/>
        </p:nvSpPr>
        <p:spPr>
          <a:xfrm>
            <a:off x="636104" y="1690688"/>
            <a:ext cx="10919792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challenging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aspect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of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designing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traces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is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deciding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their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length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.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Should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traces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be long-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running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or short?</a:t>
            </a:r>
          </a:p>
          <a:p>
            <a:pPr algn="l"/>
            <a:endParaRPr lang="sv-SE" sz="28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l"/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For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instance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,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if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you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have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workflows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that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span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many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days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,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should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this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be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recorded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as a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single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trace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, or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should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it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comprise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several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smaller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traces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?</a:t>
            </a:r>
          </a:p>
          <a:p>
            <a:pPr algn="l"/>
            <a:endParaRPr lang="sv-SE" sz="28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" name="Rubrik 1">
            <a:extLst>
              <a:ext uri="{FF2B5EF4-FFF2-40B4-BE49-F238E27FC236}">
                <a16:creationId xmlns:a16="http://schemas.microsoft.com/office/drawing/2014/main" id="{C8013A9D-41E7-1C7C-4B5C-52900D4EC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104" y="365125"/>
            <a:ext cx="10717696" cy="1325563"/>
          </a:xfrm>
        </p:spPr>
        <p:txBody>
          <a:bodyPr/>
          <a:lstStyle/>
          <a:p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Considerations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, long vs short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traces</a:t>
            </a:r>
            <a:endParaRPr lang="sv-SE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20702376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1B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Image">
            <a:extLst>
              <a:ext uri="{FF2B5EF4-FFF2-40B4-BE49-F238E27FC236}">
                <a16:creationId xmlns:a16="http://schemas.microsoft.com/office/drawing/2014/main" id="{C704A6D0-AD28-5681-0BDC-8B2C0193A0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0170" y="0"/>
            <a:ext cx="53371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Image">
            <a:extLst>
              <a:ext uri="{FF2B5EF4-FFF2-40B4-BE49-F238E27FC236}">
                <a16:creationId xmlns:a16="http://schemas.microsoft.com/office/drawing/2014/main" id="{072391EA-0D84-93E5-D295-0C48E4D626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963" b="85079"/>
          <a:stretch/>
        </p:blipFill>
        <p:spPr bwMode="auto">
          <a:xfrm>
            <a:off x="0" y="0"/>
            <a:ext cx="3941802" cy="3592286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Rak 5">
            <a:extLst>
              <a:ext uri="{FF2B5EF4-FFF2-40B4-BE49-F238E27FC236}">
                <a16:creationId xmlns:a16="http://schemas.microsoft.com/office/drawing/2014/main" id="{9FEA2652-4D5F-C219-5BB2-A9B3E215185E}"/>
              </a:ext>
            </a:extLst>
          </p:cNvPr>
          <p:cNvCxnSpPr>
            <a:cxnSpLocks/>
          </p:cNvCxnSpPr>
          <p:nvPr/>
        </p:nvCxnSpPr>
        <p:spPr>
          <a:xfrm flipV="1">
            <a:off x="3941802" y="1027043"/>
            <a:ext cx="1279555" cy="256524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ktangel 6">
            <a:extLst>
              <a:ext uri="{FF2B5EF4-FFF2-40B4-BE49-F238E27FC236}">
                <a16:creationId xmlns:a16="http://schemas.microsoft.com/office/drawing/2014/main" id="{DB70E091-2F9B-22F4-A016-33CE7E972CD8}"/>
              </a:ext>
            </a:extLst>
          </p:cNvPr>
          <p:cNvSpPr/>
          <p:nvPr/>
        </p:nvSpPr>
        <p:spPr>
          <a:xfrm>
            <a:off x="4260170" y="0"/>
            <a:ext cx="961187" cy="102704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23536618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ruta 2">
            <a:extLst>
              <a:ext uri="{FF2B5EF4-FFF2-40B4-BE49-F238E27FC236}">
                <a16:creationId xmlns:a16="http://schemas.microsoft.com/office/drawing/2014/main" id="{E081B2AA-B77C-8475-FD57-2AD476CF4A93}"/>
              </a:ext>
            </a:extLst>
          </p:cNvPr>
          <p:cNvSpPr txBox="1"/>
          <p:nvPr/>
        </p:nvSpPr>
        <p:spPr>
          <a:xfrm>
            <a:off x="636104" y="1690688"/>
            <a:ext cx="10919792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This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is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more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of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a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consideration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for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what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backing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tools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you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use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.</a:t>
            </a:r>
          </a:p>
          <a:p>
            <a:pPr algn="l"/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But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in general,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many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of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the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established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tools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like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DataDog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,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Grafana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etc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are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bad at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managing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high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cardinality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.</a:t>
            </a:r>
          </a:p>
          <a:p>
            <a:pPr algn="l"/>
            <a:endParaRPr lang="sv-SE" sz="28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l"/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e.g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.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Key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”</a:t>
            </a:r>
            <a:r>
              <a:rPr lang="sv-SE" sz="2800" dirty="0" err="1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GPSPosition</a:t>
            </a:r>
            <a:r>
              <a:rPr lang="sv-SE" sz="2800" dirty="0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”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Value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”123.3242, 54.43453”</a:t>
            </a:r>
          </a:p>
          <a:p>
            <a:pPr algn="l"/>
            <a:endParaRPr lang="sv-SE" sz="28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l"/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This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is not an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issue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with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Otel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,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but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rather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with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time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-series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databases</a:t>
            </a:r>
            <a:endParaRPr lang="sv-SE" sz="28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l"/>
            <a:endParaRPr lang="sv-SE" sz="28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l"/>
            <a:endParaRPr lang="sv-SE" sz="28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" name="Rubrik 1">
            <a:extLst>
              <a:ext uri="{FF2B5EF4-FFF2-40B4-BE49-F238E27FC236}">
                <a16:creationId xmlns:a16="http://schemas.microsoft.com/office/drawing/2014/main" id="{C8013A9D-41E7-1C7C-4B5C-52900D4EC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104" y="365125"/>
            <a:ext cx="10717696" cy="1325563"/>
          </a:xfrm>
        </p:spPr>
        <p:txBody>
          <a:bodyPr/>
          <a:lstStyle/>
          <a:p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Considerations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,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attribute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cardinality</a:t>
            </a:r>
            <a:endParaRPr lang="sv-SE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81177566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ruta 2">
            <a:extLst>
              <a:ext uri="{FF2B5EF4-FFF2-40B4-BE49-F238E27FC236}">
                <a16:creationId xmlns:a16="http://schemas.microsoft.com/office/drawing/2014/main" id="{E081B2AA-B77C-8475-FD57-2AD476CF4A93}"/>
              </a:ext>
            </a:extLst>
          </p:cNvPr>
          <p:cNvSpPr txBox="1"/>
          <p:nvPr/>
        </p:nvSpPr>
        <p:spPr>
          <a:xfrm>
            <a:off x="636104" y="1690688"/>
            <a:ext cx="10919792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Very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much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related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to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previous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slide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.</a:t>
            </a:r>
          </a:p>
          <a:p>
            <a:pPr algn="l"/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You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_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can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_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name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your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spans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whatever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you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want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.</a:t>
            </a:r>
          </a:p>
          <a:p>
            <a:pPr algn="l"/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But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, it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can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have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implications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on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how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the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tools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list or display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them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.</a:t>
            </a:r>
          </a:p>
          <a:p>
            <a:pPr algn="l"/>
            <a:endParaRPr lang="sv-SE" sz="28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l"/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e.g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. endpoint span </a:t>
            </a:r>
            <a:r>
              <a:rPr lang="sv-SE" sz="2800" dirty="0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/</a:t>
            </a:r>
            <a:r>
              <a:rPr lang="sv-SE" sz="2800" dirty="0" err="1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api</a:t>
            </a:r>
            <a:r>
              <a:rPr lang="sv-SE" sz="2800" dirty="0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/</a:t>
            </a:r>
            <a:r>
              <a:rPr lang="sv-SE" sz="2800" dirty="0" err="1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customers</a:t>
            </a:r>
            <a:r>
              <a:rPr lang="sv-SE" sz="2800" dirty="0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/1234</a:t>
            </a:r>
          </a:p>
          <a:p>
            <a:pPr algn="l"/>
            <a:endParaRPr lang="sv-SE" sz="28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l"/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Rather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go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with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: </a:t>
            </a:r>
            <a:r>
              <a:rPr lang="sv-SE" sz="2800" dirty="0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/</a:t>
            </a:r>
            <a:r>
              <a:rPr lang="sv-SE" sz="2800" dirty="0" err="1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api</a:t>
            </a:r>
            <a:r>
              <a:rPr lang="sv-SE" sz="2800" dirty="0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/</a:t>
            </a:r>
            <a:r>
              <a:rPr lang="sv-SE" sz="2800" dirty="0" err="1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customers</a:t>
            </a:r>
            <a:r>
              <a:rPr lang="sv-SE" sz="2800" dirty="0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/{</a:t>
            </a:r>
            <a:r>
              <a:rPr lang="sv-SE" sz="2800" dirty="0" err="1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customerid</a:t>
            </a:r>
            <a:r>
              <a:rPr lang="sv-SE" sz="2800" dirty="0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}</a:t>
            </a:r>
          </a:p>
          <a:p>
            <a:pPr algn="l"/>
            <a:endParaRPr lang="sv-SE" sz="28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l"/>
            <a:endParaRPr lang="sv-SE" sz="28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" name="Rubrik 1">
            <a:extLst>
              <a:ext uri="{FF2B5EF4-FFF2-40B4-BE49-F238E27FC236}">
                <a16:creationId xmlns:a16="http://schemas.microsoft.com/office/drawing/2014/main" id="{C8013A9D-41E7-1C7C-4B5C-52900D4EC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104" y="365125"/>
            <a:ext cx="10717696" cy="1325563"/>
          </a:xfrm>
        </p:spPr>
        <p:txBody>
          <a:bodyPr/>
          <a:lstStyle/>
          <a:p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Considerations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, span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names</a:t>
            </a:r>
            <a:endParaRPr lang="sv-SE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50714735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ktangel 5">
            <a:extLst>
              <a:ext uri="{FF2B5EF4-FFF2-40B4-BE49-F238E27FC236}">
                <a16:creationId xmlns:a16="http://schemas.microsoft.com/office/drawing/2014/main" id="{31EA5F1F-F852-F45F-7668-00CF3D9CD135}"/>
              </a:ext>
            </a:extLst>
          </p:cNvPr>
          <p:cNvSpPr/>
          <p:nvPr/>
        </p:nvSpPr>
        <p:spPr>
          <a:xfrm>
            <a:off x="0" y="2229786"/>
            <a:ext cx="12192000" cy="23984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4400" dirty="0">
                <a:latin typeface="Aharoni" panose="02010803020104030203" pitchFamily="2" charset="-79"/>
                <a:cs typeface="Aharoni" panose="02010803020104030203" pitchFamily="2" charset="-79"/>
              </a:rPr>
              <a:t>Demo </a:t>
            </a:r>
            <a:r>
              <a:rPr lang="sv-SE" sz="4400" dirty="0" err="1">
                <a:latin typeface="Aharoni" panose="02010803020104030203" pitchFamily="2" charset="-79"/>
                <a:cs typeface="Aharoni" panose="02010803020104030203" pitchFamily="2" charset="-79"/>
              </a:rPr>
              <a:t>Proto.Actor</a:t>
            </a:r>
            <a:r>
              <a:rPr lang="sv-SE" sz="4400" dirty="0">
                <a:latin typeface="Aharoni" panose="02010803020104030203" pitchFamily="2" charset="-79"/>
                <a:cs typeface="Aharoni" panose="02010803020104030203" pitchFamily="2" charset="-79"/>
              </a:rPr>
              <a:t> Cluster Tests</a:t>
            </a:r>
          </a:p>
        </p:txBody>
      </p:sp>
    </p:spTree>
    <p:extLst>
      <p:ext uri="{BB962C8B-B14F-4D97-AF65-F5344CB8AC3E}">
        <p14:creationId xmlns:p14="http://schemas.microsoft.com/office/powerpoint/2010/main" val="346935888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objekt 4" descr="En bild som visar text, skärmbild, programvara, Multimedieprogram&#10;&#10;Automatiskt genererad beskrivning">
            <a:extLst>
              <a:ext uri="{FF2B5EF4-FFF2-40B4-BE49-F238E27FC236}">
                <a16:creationId xmlns:a16="http://schemas.microsoft.com/office/drawing/2014/main" id="{BFC97CB2-8956-213F-9F89-AA07380377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235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01772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objekt 4" descr="En bild som visar programvara, text, Multimedieprogram, Grafikprogramvara&#10;&#10;Automatiskt genererad beskrivning">
            <a:extLst>
              <a:ext uri="{FF2B5EF4-FFF2-40B4-BE49-F238E27FC236}">
                <a16:creationId xmlns:a16="http://schemas.microsoft.com/office/drawing/2014/main" id="{5B633564-4C9E-0D15-9DA8-6B962C396A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2699"/>
            <a:ext cx="12192000" cy="6883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39404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objekt 4" descr="En bild som visar skärmbild, diagram, Grafikprogramvara, Multimedieprogram&#10;&#10;Automatiskt genererad beskrivning">
            <a:extLst>
              <a:ext uri="{FF2B5EF4-FFF2-40B4-BE49-F238E27FC236}">
                <a16:creationId xmlns:a16="http://schemas.microsoft.com/office/drawing/2014/main" id="{0771C60A-514B-D689-D4AA-167229FEA1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4233"/>
            <a:ext cx="12192000" cy="6862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56562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ktangel 5">
            <a:extLst>
              <a:ext uri="{FF2B5EF4-FFF2-40B4-BE49-F238E27FC236}">
                <a16:creationId xmlns:a16="http://schemas.microsoft.com/office/drawing/2014/main" id="{31EA5F1F-F852-F45F-7668-00CF3D9CD135}"/>
              </a:ext>
            </a:extLst>
          </p:cNvPr>
          <p:cNvSpPr/>
          <p:nvPr/>
        </p:nvSpPr>
        <p:spPr>
          <a:xfrm>
            <a:off x="0" y="2229786"/>
            <a:ext cx="12192000" cy="23984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4400" dirty="0">
                <a:latin typeface="Aharoni" panose="02010803020104030203" pitchFamily="2" charset="-79"/>
                <a:cs typeface="Aharoni" panose="02010803020104030203" pitchFamily="2" charset="-79"/>
              </a:rPr>
              <a:t>Demo </a:t>
            </a:r>
            <a:r>
              <a:rPr lang="sv-SE" sz="4400" dirty="0" err="1">
                <a:latin typeface="Aharoni" panose="02010803020104030203" pitchFamily="2" charset="-79"/>
                <a:cs typeface="Aharoni" panose="02010803020104030203" pitchFamily="2" charset="-79"/>
              </a:rPr>
              <a:t>Proto.Actor.OpenTelemetry</a:t>
            </a:r>
            <a:endParaRPr lang="sv-SE" sz="4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2339655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ktangel 5">
            <a:extLst>
              <a:ext uri="{FF2B5EF4-FFF2-40B4-BE49-F238E27FC236}">
                <a16:creationId xmlns:a16="http://schemas.microsoft.com/office/drawing/2014/main" id="{31EA5F1F-F852-F45F-7668-00CF3D9CD135}"/>
              </a:ext>
            </a:extLst>
          </p:cNvPr>
          <p:cNvSpPr/>
          <p:nvPr/>
        </p:nvSpPr>
        <p:spPr>
          <a:xfrm>
            <a:off x="0" y="2229786"/>
            <a:ext cx="12192000" cy="23984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4400" dirty="0">
                <a:latin typeface="Aharoni" panose="02010803020104030203" pitchFamily="2" charset="-79"/>
                <a:cs typeface="Aharoni" panose="02010803020104030203" pitchFamily="2" charset="-79"/>
              </a:rPr>
              <a:t>Real-</a:t>
            </a:r>
            <a:r>
              <a:rPr lang="sv-SE" sz="4400" dirty="0" err="1">
                <a:latin typeface="Aharoni" panose="02010803020104030203" pitchFamily="2" charset="-79"/>
                <a:cs typeface="Aharoni" panose="02010803020104030203" pitchFamily="2" charset="-79"/>
              </a:rPr>
              <a:t>world</a:t>
            </a:r>
            <a:r>
              <a:rPr lang="sv-SE" sz="4400" dirty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4400" dirty="0" err="1">
                <a:latin typeface="Aharoni" panose="02010803020104030203" pitchFamily="2" charset="-79"/>
                <a:cs typeface="Aharoni" panose="02010803020104030203" pitchFamily="2" charset="-79"/>
              </a:rPr>
              <a:t>distributed</a:t>
            </a:r>
            <a:r>
              <a:rPr lang="sv-SE" sz="4400" dirty="0">
                <a:latin typeface="Aharoni" panose="02010803020104030203" pitchFamily="2" charset="-79"/>
                <a:cs typeface="Aharoni" panose="02010803020104030203" pitchFamily="2" charset="-79"/>
              </a:rPr>
              <a:t> system </a:t>
            </a:r>
            <a:r>
              <a:rPr lang="sv-SE" sz="4400" dirty="0" err="1">
                <a:latin typeface="Aharoni" panose="02010803020104030203" pitchFamily="2" charset="-79"/>
                <a:cs typeface="Aharoni" panose="02010803020104030203" pitchFamily="2" charset="-79"/>
              </a:rPr>
              <a:t>debugging</a:t>
            </a:r>
            <a:r>
              <a:rPr lang="sv-SE" sz="4400" dirty="0">
                <a:latin typeface="Aharoni" panose="02010803020104030203" pitchFamily="2" charset="-79"/>
                <a:cs typeface="Aharoni" panose="02010803020104030203" pitchFamily="2" charset="-79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93537545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ruta 2">
            <a:extLst>
              <a:ext uri="{FF2B5EF4-FFF2-40B4-BE49-F238E27FC236}">
                <a16:creationId xmlns:a16="http://schemas.microsoft.com/office/drawing/2014/main" id="{E081B2AA-B77C-8475-FD57-2AD476CF4A93}"/>
              </a:ext>
            </a:extLst>
          </p:cNvPr>
          <p:cNvSpPr txBox="1"/>
          <p:nvPr/>
        </p:nvSpPr>
        <p:spPr>
          <a:xfrm>
            <a:off x="636104" y="1690688"/>
            <a:ext cx="10919792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Make sure it ”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works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”</a:t>
            </a:r>
          </a:p>
          <a:p>
            <a:pPr algn="l"/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e.g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. 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That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all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your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services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are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instrumented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That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your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observability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tool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is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always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up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That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all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your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teams understand the benefit and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how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to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use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the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tools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.</a:t>
            </a:r>
          </a:p>
          <a:p>
            <a:pPr algn="l"/>
            <a:endParaRPr lang="sv-SE" sz="28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l"/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If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any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of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these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parts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fail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,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people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will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not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use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it.</a:t>
            </a:r>
          </a:p>
          <a:p>
            <a:pPr algn="l"/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They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will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gravitate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back to just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reading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logs.</a:t>
            </a:r>
          </a:p>
          <a:p>
            <a:pPr algn="l"/>
            <a:endParaRPr lang="sv-SE" sz="28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" name="Rubrik 1">
            <a:extLst>
              <a:ext uri="{FF2B5EF4-FFF2-40B4-BE49-F238E27FC236}">
                <a16:creationId xmlns:a16="http://schemas.microsoft.com/office/drawing/2014/main" id="{C8013A9D-41E7-1C7C-4B5C-52900D4EC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104" y="365125"/>
            <a:ext cx="10717696" cy="1325563"/>
          </a:xfrm>
        </p:spPr>
        <p:txBody>
          <a:bodyPr/>
          <a:lstStyle/>
          <a:p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Adoption</a:t>
            </a:r>
          </a:p>
        </p:txBody>
      </p:sp>
    </p:spTree>
    <p:extLst>
      <p:ext uri="{BB962C8B-B14F-4D97-AF65-F5344CB8AC3E}">
        <p14:creationId xmlns:p14="http://schemas.microsoft.com/office/powerpoint/2010/main" val="392649248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ktangel 5">
            <a:extLst>
              <a:ext uri="{FF2B5EF4-FFF2-40B4-BE49-F238E27FC236}">
                <a16:creationId xmlns:a16="http://schemas.microsoft.com/office/drawing/2014/main" id="{31EA5F1F-F852-F45F-7668-00CF3D9CD135}"/>
              </a:ext>
            </a:extLst>
          </p:cNvPr>
          <p:cNvSpPr/>
          <p:nvPr/>
        </p:nvSpPr>
        <p:spPr>
          <a:xfrm>
            <a:off x="0" y="2229786"/>
            <a:ext cx="12192000" cy="23984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4400" dirty="0" err="1">
                <a:latin typeface="Aharoni" panose="02010803020104030203" pitchFamily="2" charset="-79"/>
                <a:cs typeface="Aharoni" panose="02010803020104030203" pitchFamily="2" charset="-79"/>
              </a:rPr>
              <a:t>Time</a:t>
            </a:r>
            <a:r>
              <a:rPr lang="sv-SE" sz="4400" dirty="0">
                <a:latin typeface="Aharoni" panose="02010803020104030203" pitchFamily="2" charset="-79"/>
                <a:cs typeface="Aharoni" panose="02010803020104030203" pitchFamily="2" charset="-79"/>
              </a:rPr>
              <a:t> for </a:t>
            </a:r>
            <a:r>
              <a:rPr lang="sv-SE" sz="4400" dirty="0" err="1">
                <a:latin typeface="Aharoni" panose="02010803020104030203" pitchFamily="2" charset="-79"/>
                <a:cs typeface="Aharoni" panose="02010803020104030203" pitchFamily="2" charset="-79"/>
              </a:rPr>
              <a:t>questions</a:t>
            </a:r>
            <a:r>
              <a:rPr lang="sv-SE" sz="4400" dirty="0">
                <a:latin typeface="Aharoni" panose="02010803020104030203" pitchFamily="2" charset="-79"/>
                <a:cs typeface="Aharoni" panose="02010803020104030203" pitchFamily="2" charset="-79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3922464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Capturing Cart: Unveiling Network Mysteries with Wireshark | by  Vaibhavkatiyar | Medium">
            <a:extLst>
              <a:ext uri="{FF2B5EF4-FFF2-40B4-BE49-F238E27FC236}">
                <a16:creationId xmlns:a16="http://schemas.microsoft.com/office/drawing/2014/main" id="{E584D71D-9B12-27B6-C759-DB6DDDF1FC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2869" y="229405"/>
            <a:ext cx="3206261" cy="3199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Troll Face PNG Images Free Download - Pngfre">
            <a:extLst>
              <a:ext uri="{FF2B5EF4-FFF2-40B4-BE49-F238E27FC236}">
                <a16:creationId xmlns:a16="http://schemas.microsoft.com/office/drawing/2014/main" id="{D7E93B8C-7D57-6373-87CD-916828C0D9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9723" y="3089029"/>
            <a:ext cx="3206261" cy="3206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Wireshark - Wikipedia">
            <a:extLst>
              <a:ext uri="{FF2B5EF4-FFF2-40B4-BE49-F238E27FC236}">
                <a16:creationId xmlns:a16="http://schemas.microsoft.com/office/drawing/2014/main" id="{3E706D20-00CB-D581-2F48-D10DB2BD2F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3134" y="3173663"/>
            <a:ext cx="4852865" cy="3036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24091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32425</TotalTime>
  <Words>1042</Words>
  <Application>Microsoft Macintosh PowerPoint</Application>
  <PresentationFormat>Bredbild</PresentationFormat>
  <Paragraphs>219</Paragraphs>
  <Slides>81</Slides>
  <Notes>0</Notes>
  <HiddenSlides>0</HiddenSlides>
  <MMClips>0</MMClips>
  <ScaleCrop>false</ScaleCrop>
  <HeadingPairs>
    <vt:vector size="6" baseType="variant">
      <vt:variant>
        <vt:lpstr>Använt teckensnitt</vt:lpstr>
      </vt:variant>
      <vt:variant>
        <vt:i4>5</vt:i4>
      </vt:variant>
      <vt:variant>
        <vt:lpstr>Tema</vt:lpstr>
      </vt:variant>
      <vt:variant>
        <vt:i4>1</vt:i4>
      </vt:variant>
      <vt:variant>
        <vt:lpstr>Bildrubriker</vt:lpstr>
      </vt:variant>
      <vt:variant>
        <vt:i4>81</vt:i4>
      </vt:variant>
    </vt:vector>
  </HeadingPairs>
  <TitlesOfParts>
    <vt:vector size="87" baseType="lpstr">
      <vt:lpstr>Aharoni</vt:lpstr>
      <vt:lpstr>Aptos</vt:lpstr>
      <vt:lpstr>Aptos Display</vt:lpstr>
      <vt:lpstr>Arial</vt:lpstr>
      <vt:lpstr>Söhne</vt:lpstr>
      <vt:lpstr>Office-tema</vt:lpstr>
      <vt:lpstr>PowerPoint-presentation</vt:lpstr>
      <vt:lpstr>PowerPoint-presentation</vt:lpstr>
      <vt:lpstr>What is OpenTelemetry?</vt:lpstr>
      <vt:lpstr>History of observability</vt:lpstr>
      <vt:lpstr>Use cases for observability?</vt:lpstr>
      <vt:lpstr>The trinity of observability</vt:lpstr>
      <vt:lpstr>The trinity of observability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Why not console scraping?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Overhead when using HTTP</vt:lpstr>
      <vt:lpstr>Overhead</vt:lpstr>
      <vt:lpstr>Overhead</vt:lpstr>
      <vt:lpstr>Sampling</vt:lpstr>
      <vt:lpstr>Considerations, async spans</vt:lpstr>
      <vt:lpstr>Considerations, long vs short traces</vt:lpstr>
      <vt:lpstr>PowerPoint-presentation</vt:lpstr>
      <vt:lpstr>Considerations, attribute cardinality</vt:lpstr>
      <vt:lpstr>Considerations, span names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Adoption</vt:lpstr>
      <vt:lpstr>PowerPoint-presentation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PowerPoint-presentation</dc:title>
  <dc:creator>Roger Johansson</dc:creator>
  <cp:lastModifiedBy>Roger Johansson</cp:lastModifiedBy>
  <cp:revision>235</cp:revision>
  <dcterms:created xsi:type="dcterms:W3CDTF">2024-02-18T15:56:46Z</dcterms:created>
  <dcterms:modified xsi:type="dcterms:W3CDTF">2024-04-17T16:24:57Z</dcterms:modified>
</cp:coreProperties>
</file>